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3" r:id="rId3"/>
    <p:sldId id="425" r:id="rId4"/>
    <p:sldId id="293" r:id="rId5"/>
    <p:sldId id="427" r:id="rId6"/>
    <p:sldId id="429" r:id="rId7"/>
    <p:sldId id="345" r:id="rId8"/>
    <p:sldId id="346" r:id="rId9"/>
    <p:sldId id="341" r:id="rId10"/>
    <p:sldId id="298" r:id="rId11"/>
    <p:sldId id="450" r:id="rId12"/>
    <p:sldId id="452" r:id="rId13"/>
    <p:sldId id="454" r:id="rId14"/>
    <p:sldId id="434" r:id="rId15"/>
    <p:sldId id="436" r:id="rId16"/>
    <p:sldId id="438" r:id="rId17"/>
    <p:sldId id="440" r:id="rId18"/>
    <p:sldId id="442" r:id="rId19"/>
    <p:sldId id="444" r:id="rId20"/>
    <p:sldId id="446" r:id="rId21"/>
    <p:sldId id="366" r:id="rId22"/>
    <p:sldId id="368" r:id="rId23"/>
    <p:sldId id="369" r:id="rId24"/>
    <p:sldId id="370" r:id="rId25"/>
    <p:sldId id="448" r:id="rId26"/>
    <p:sldId id="431" r:id="rId2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28" y="-13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5204354"/>
            <a:ext cx="2133600" cy="396875"/>
          </a:xfrm>
        </p:spPr>
        <p:txBody>
          <a:bodyPr/>
          <a:lstStyle>
            <a:lvl1pPr>
              <a:defRPr/>
            </a:lvl1pPr>
          </a:lstStyle>
          <a:p>
            <a:pPr>
              <a:defRPr/>
            </a:pPr>
            <a:r>
              <a:rPr lang="en-US"/>
              <a:t>LÊ HỮU PHONG PTDTNT MANG YANG</a:t>
            </a:r>
          </a:p>
        </p:txBody>
      </p:sp>
      <p:sp>
        <p:nvSpPr>
          <p:cNvPr id="4" name="Footer Placeholder 3"/>
          <p:cNvSpPr>
            <a:spLocks noGrp="1"/>
          </p:cNvSpPr>
          <p:nvPr>
            <p:ph type="ftr" sz="quarter" idx="11"/>
          </p:nvPr>
        </p:nvSpPr>
        <p:spPr>
          <a:xfrm>
            <a:off x="3124200" y="5204354"/>
            <a:ext cx="2895600" cy="39687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5204354"/>
            <a:ext cx="2133600" cy="396875"/>
          </a:xfrm>
        </p:spPr>
        <p:txBody>
          <a:bodyPr/>
          <a:lstStyle>
            <a:lvl1pPr>
              <a:defRPr/>
            </a:lvl1pPr>
          </a:lstStyle>
          <a:p>
            <a:pPr>
              <a:defRPr/>
            </a:pPr>
            <a:fld id="{D4E10546-17B3-44D3-8684-EA9D364DCD12}" type="slidenum">
              <a:rPr lang="en-US"/>
              <a:pPr>
                <a:defRPr/>
              </a:pPr>
              <a:t>‹#›</a:t>
            </a:fld>
            <a:endParaRPr lang="en-US"/>
          </a:p>
        </p:txBody>
      </p:sp>
    </p:spTree>
    <p:extLst>
      <p:ext uri="{BB962C8B-B14F-4D97-AF65-F5344CB8AC3E}">
        <p14:creationId xmlns:p14="http://schemas.microsoft.com/office/powerpoint/2010/main" val="281254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T&#7914;%20RA-D&#416;-L&#205;P%20&#272;&#7870;N%20P&#193;C-B&#211;%20(H&#7843;i%20V&#226;n)%20%5bZHN%5d.mp4"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8"/>
          <p:cNvSpPr>
            <a:spLocks noChangeArrowheads="1"/>
          </p:cNvSpPr>
          <p:nvPr/>
        </p:nvSpPr>
        <p:spPr bwMode="auto">
          <a:xfrm>
            <a:off x="0" y="9004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sz="3200" b="1" u="sng" dirty="0" smtClean="0">
                <a:solidFill>
                  <a:srgbClr val="FF0000"/>
                </a:solidFill>
                <a:latin typeface="Times New Roman" pitchFamily="18" charset="0"/>
                <a:cs typeface="Times New Roman" pitchFamily="18" charset="0"/>
              </a:rPr>
              <a:t>Chủ đề</a:t>
            </a:r>
            <a:r>
              <a:rPr lang="nl-NL" sz="3200" b="1" dirty="0" smtClean="0">
                <a:solidFill>
                  <a:srgbClr val="FF0000"/>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PHONG TRÀO CÔNG </a:t>
            </a:r>
            <a:r>
              <a:rPr lang="nl-NL" sz="3200" b="1" dirty="0" smtClean="0">
                <a:solidFill>
                  <a:srgbClr val="FF0000"/>
                </a:solidFill>
                <a:latin typeface="Times New Roman" pitchFamily="18" charset="0"/>
                <a:cs typeface="Times New Roman" pitchFamily="18" charset="0"/>
              </a:rPr>
              <a:t>NHÂN VÀ SỰ RA ĐỜI CỦA CHỦ NGHĨA MÁC</a:t>
            </a:r>
            <a:r>
              <a:rPr lang="nl-NL" sz="3200" b="1" dirty="0">
                <a:latin typeface="Times New Roman" pitchFamily="18" charset="0"/>
                <a:cs typeface="Times New Roman" pitchFamily="18" charset="0"/>
              </a:rPr>
              <a:t>	</a:t>
            </a:r>
            <a:endParaRPr lang="en-US" sz="3200" b="1" i="1" dirty="0">
              <a:solidFill>
                <a:srgbClr val="0000FF"/>
              </a:solidFill>
              <a:latin typeface="Times New Roman" pitchFamily="18" charset="0"/>
              <a:cs typeface="Times New Roman" pitchFamily="18" charset="0"/>
            </a:endParaRPr>
          </a:p>
        </p:txBody>
      </p:sp>
      <p:sp>
        <p:nvSpPr>
          <p:cNvPr id="3" name="Rectangle 71"/>
          <p:cNvSpPr>
            <a:spLocks noChangeArrowheads="1"/>
          </p:cNvSpPr>
          <p:nvPr/>
        </p:nvSpPr>
        <p:spPr bwMode="auto">
          <a:xfrm>
            <a:off x="190500" y="1280145"/>
            <a:ext cx="8949542" cy="1077218"/>
          </a:xfrm>
          <a:prstGeom prst="rect">
            <a:avLst/>
          </a:prstGeom>
          <a:noFill/>
          <a:ln w="9525">
            <a:noFill/>
            <a:miter lim="800000"/>
            <a:headEnd/>
            <a:tailEnd/>
          </a:ln>
        </p:spPr>
        <p:txBody>
          <a:bodyPr wrap="square" anchor="ctr">
            <a:spAutoFit/>
          </a:bodyPr>
          <a:lstStyle/>
          <a:p>
            <a:r>
              <a:rPr lang="en-US" sz="3200" b="1" dirty="0">
                <a:solidFill>
                  <a:srgbClr val="0000FF"/>
                </a:solidFill>
                <a:latin typeface="Times New Roman" pitchFamily="18" charset="0"/>
                <a:cs typeface="Times New Roman" pitchFamily="18" charset="0"/>
              </a:rPr>
              <a:t>I. PHONG TRÀO CÔNG NHÂN NỬA ĐẦU THẾ KỶ XIX</a:t>
            </a:r>
          </a:p>
        </p:txBody>
      </p:sp>
      <p:sp>
        <p:nvSpPr>
          <p:cNvPr id="4" name="Rectangle 73"/>
          <p:cNvSpPr>
            <a:spLocks noChangeArrowheads="1"/>
          </p:cNvSpPr>
          <p:nvPr/>
        </p:nvSpPr>
        <p:spPr bwMode="auto">
          <a:xfrm>
            <a:off x="190500" y="2318891"/>
            <a:ext cx="78742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3200" b="1" dirty="0">
                <a:solidFill>
                  <a:srgbClr val="C00000"/>
                </a:solidFill>
                <a:latin typeface="Times New Roman" pitchFamily="18" charset="0"/>
                <a:cs typeface="Times New Roman" pitchFamily="18" charset="0"/>
              </a:rPr>
              <a:t>1.Phong </a:t>
            </a:r>
            <a:r>
              <a:rPr lang="en-US" sz="3200" b="1" dirty="0" err="1">
                <a:solidFill>
                  <a:srgbClr val="C00000"/>
                </a:solidFill>
                <a:latin typeface="Times New Roman" pitchFamily="18" charset="0"/>
                <a:cs typeface="Times New Roman" pitchFamily="18" charset="0"/>
              </a:rPr>
              <a:t>trào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đập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phá</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máy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móc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bãi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công</a:t>
            </a:r>
            <a:r>
              <a:rPr lang="en-US" sz="3200" b="1" dirty="0" smtClean="0">
                <a:solidFill>
                  <a:srgbClr val="C00000"/>
                </a:solidFill>
                <a:latin typeface="Times New Roman" pitchFamily="18" charset="0"/>
                <a:cs typeface="Times New Roman" pitchFamily="18" charset="0"/>
              </a:rPr>
              <a:t>:</a:t>
            </a:r>
          </a:p>
          <a:p>
            <a:pPr algn="just"/>
            <a:r>
              <a:rPr lang="en-US" sz="3200" dirty="0">
                <a:solidFill>
                  <a:srgbClr val="CC0099"/>
                </a:solidFill>
              </a:rPr>
              <a:t>a. </a:t>
            </a:r>
            <a:r>
              <a:rPr lang="en-US" sz="3200" u="sng" dirty="0" err="1">
                <a:solidFill>
                  <a:srgbClr val="CC0099"/>
                </a:solidFill>
              </a:rPr>
              <a:t>Nguyên</a:t>
            </a:r>
            <a:r>
              <a:rPr lang="en-US" sz="3200" u="sng" dirty="0">
                <a:solidFill>
                  <a:srgbClr val="CC0099"/>
                </a:solidFill>
              </a:rPr>
              <a:t> </a:t>
            </a:r>
            <a:r>
              <a:rPr lang="en-US" sz="3200" u="sng" dirty="0" err="1">
                <a:solidFill>
                  <a:srgbClr val="CC0099"/>
                </a:solidFill>
              </a:rPr>
              <a:t>nhân</a:t>
            </a:r>
            <a:r>
              <a:rPr lang="en-US" sz="3200" u="sng" dirty="0" smtClean="0">
                <a:solidFill>
                  <a:srgbClr val="CC0099"/>
                </a:solidFill>
              </a:rPr>
              <a:t>:</a:t>
            </a:r>
            <a:endParaRPr lang="en-US" sz="3200" dirty="0">
              <a:solidFill>
                <a:srgbClr val="CC0099"/>
              </a:solidFill>
            </a:endParaRPr>
          </a:p>
        </p:txBody>
      </p:sp>
      <p:sp>
        <p:nvSpPr>
          <p:cNvPr id="7" name="Cloud Callout 6"/>
          <p:cNvSpPr/>
          <p:nvPr/>
        </p:nvSpPr>
        <p:spPr>
          <a:xfrm>
            <a:off x="4305300" y="3086100"/>
            <a:ext cx="3733800" cy="2540000"/>
          </a:xfrm>
          <a:prstGeom prst="cloudCallout">
            <a:avLst>
              <a:gd name="adj1" fmla="val -53736"/>
              <a:gd name="adj2" fmla="val 822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en-US" sz="2400" b="1" i="1" dirty="0" err="1">
                <a:solidFill>
                  <a:schemeClr val="tx1"/>
                </a:solidFill>
                <a:latin typeface="Times New Roman" pitchFamily="18" charset="0"/>
                <a:cs typeface="Times New Roman" pitchFamily="18" charset="0"/>
              </a:rPr>
              <a:t>Vì</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sao</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ngay</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từ</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khi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ra</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đời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công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nhân</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đã</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đấu</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tranh</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chống</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giai</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cấp</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tư</a:t>
            </a:r>
            <a:r>
              <a:rPr lang="en-US" sz="2400" b="1" i="1" dirty="0">
                <a:solidFill>
                  <a:schemeClr val="tx1"/>
                </a:solidFill>
                <a:latin typeface="Times New Roman" pitchFamily="18" charset="0"/>
                <a:cs typeface="Times New Roman" pitchFamily="18" charset="0"/>
              </a:rPr>
              <a:t> </a:t>
            </a:r>
            <a:r>
              <a:rPr lang="en-US" sz="2400" b="1" i="1" dirty="0" err="1">
                <a:solidFill>
                  <a:schemeClr val="tx1"/>
                </a:solidFill>
                <a:latin typeface="Times New Roman" pitchFamily="18" charset="0"/>
                <a:cs typeface="Times New Roman" pitchFamily="18" charset="0"/>
              </a:rPr>
              <a:t>sản</a:t>
            </a:r>
            <a:r>
              <a:rPr lang="en-US" sz="2400" b="1" i="1" dirty="0">
                <a:solidFill>
                  <a:schemeClr val="tx1"/>
                </a:solidFill>
                <a:latin typeface="Times New Roman" pitchFamily="18" charset="0"/>
                <a:cs typeface="Times New Roman" pitchFamily="18" charset="0"/>
              </a:rPr>
              <a:t>?</a:t>
            </a:r>
          </a:p>
        </p:txBody>
      </p:sp>
      <p:pic>
        <p:nvPicPr>
          <p:cNvPr id="8" name="Picture 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6980" y="419100"/>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44157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 grpId="0"/>
      <p:bldP spid="4" grpId="0"/>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a:grpSpLocks/>
          </p:cNvGrpSpPr>
          <p:nvPr/>
        </p:nvGrpSpPr>
        <p:grpSpPr bwMode="auto">
          <a:xfrm>
            <a:off x="228600" y="381000"/>
            <a:ext cx="8686800" cy="4969744"/>
            <a:chOff x="49" y="-50"/>
            <a:chExt cx="5565" cy="3905"/>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 y="-50"/>
              <a:ext cx="5565"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683" y="3492"/>
              <a:ext cx="422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pPr>
              <a:r>
                <a:rPr lang="en-US" sz="2400">
                  <a:solidFill>
                    <a:srgbClr val="990000"/>
                  </a:solidFill>
                  <a:cs typeface="Times New Roman" pitchFamily="18" charset="0"/>
                </a:rPr>
                <a:t>Công nhân Anh đưa Hiến chương đến Quốc hội</a:t>
              </a:r>
            </a:p>
          </p:txBody>
        </p:sp>
      </p:grpSp>
    </p:spTree>
    <p:extLst>
      <p:ext uri="{BB962C8B-B14F-4D97-AF65-F5344CB8AC3E}">
        <p14:creationId xmlns:p14="http://schemas.microsoft.com/office/powerpoint/2010/main" val="419386668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b="1" dirty="0">
                <a:solidFill>
                  <a:srgbClr val="FF00FF"/>
                </a:solidFill>
              </a:rPr>
              <a:t> </a:t>
            </a:r>
            <a:r>
              <a:rPr lang="en-US" sz="2400" b="1" dirty="0" smtClean="0">
                <a:solidFill>
                  <a:srgbClr val="FF00FF"/>
                </a:solidFill>
              </a:rPr>
              <a:t>II. </a:t>
            </a:r>
            <a:r>
              <a:rPr lang="en-US" sz="2400" b="1" dirty="0" err="1">
                <a:solidFill>
                  <a:srgbClr val="FF00FF"/>
                </a:solidFill>
              </a:rPr>
              <a:t>Phong</a:t>
            </a:r>
            <a:r>
              <a:rPr lang="en-US" sz="2400" b="1" dirty="0">
                <a:solidFill>
                  <a:srgbClr val="FF00FF"/>
                </a:solidFill>
              </a:rPr>
              <a:t> </a:t>
            </a:r>
            <a:r>
              <a:rPr lang="en-US" sz="2400" b="1" dirty="0" err="1">
                <a:solidFill>
                  <a:srgbClr val="FF00FF"/>
                </a:solidFill>
              </a:rPr>
              <a:t>trào</a:t>
            </a:r>
            <a:r>
              <a:rPr lang="en-US" sz="2400" b="1" dirty="0">
                <a:solidFill>
                  <a:srgbClr val="FF00FF"/>
                </a:solidFill>
              </a:rPr>
              <a:t> </a:t>
            </a:r>
            <a:r>
              <a:rPr lang="en-US" sz="2400" b="1" dirty="0" err="1">
                <a:solidFill>
                  <a:srgbClr val="FF00FF"/>
                </a:solidFill>
              </a:rPr>
              <a:t>công</a:t>
            </a:r>
            <a:r>
              <a:rPr lang="en-US" sz="2400" b="1" dirty="0">
                <a:solidFill>
                  <a:srgbClr val="FF00FF"/>
                </a:solidFill>
              </a:rPr>
              <a:t> </a:t>
            </a:r>
            <a:r>
              <a:rPr lang="en-US" sz="2400" b="1" dirty="0" err="1">
                <a:solidFill>
                  <a:srgbClr val="FF00FF"/>
                </a:solidFill>
              </a:rPr>
              <a:t>nhân</a:t>
            </a:r>
            <a:r>
              <a:rPr lang="en-US" sz="2400" b="1" dirty="0">
                <a:solidFill>
                  <a:srgbClr val="FF00FF"/>
                </a:solidFill>
              </a:rPr>
              <a:t> </a:t>
            </a:r>
            <a:r>
              <a:rPr lang="en-US" sz="2400" b="1" dirty="0" err="1">
                <a:solidFill>
                  <a:srgbClr val="FF00FF"/>
                </a:solidFill>
              </a:rPr>
              <a:t>quốc</a:t>
            </a:r>
            <a:r>
              <a:rPr lang="en-US" sz="2400" b="1" dirty="0">
                <a:solidFill>
                  <a:srgbClr val="FF00FF"/>
                </a:solidFill>
              </a:rPr>
              <a:t> </a:t>
            </a:r>
            <a:r>
              <a:rPr lang="en-US" sz="2400" b="1" dirty="0" err="1">
                <a:solidFill>
                  <a:srgbClr val="FF00FF"/>
                </a:solidFill>
              </a:rPr>
              <a:t>tế</a:t>
            </a:r>
            <a:r>
              <a:rPr lang="en-US" sz="2400" b="1" dirty="0">
                <a:solidFill>
                  <a:srgbClr val="FF00FF"/>
                </a:solidFill>
              </a:rPr>
              <a:t> </a:t>
            </a:r>
            <a:r>
              <a:rPr lang="en-US" sz="2400" b="1" dirty="0" err="1">
                <a:solidFill>
                  <a:srgbClr val="FF00FF"/>
                </a:solidFill>
              </a:rPr>
              <a:t>cuối</a:t>
            </a:r>
            <a:r>
              <a:rPr lang="en-US" sz="2400" b="1" dirty="0">
                <a:solidFill>
                  <a:srgbClr val="FF00FF"/>
                </a:solidFill>
              </a:rPr>
              <a:t> </a:t>
            </a:r>
            <a:r>
              <a:rPr lang="en-US" sz="2400" b="1" dirty="0" err="1">
                <a:solidFill>
                  <a:srgbClr val="FF00FF"/>
                </a:solidFill>
              </a:rPr>
              <a:t>thế</a:t>
            </a:r>
            <a:r>
              <a:rPr lang="en-US" sz="2400" b="1" dirty="0">
                <a:solidFill>
                  <a:srgbClr val="FF00FF"/>
                </a:solidFill>
              </a:rPr>
              <a:t> </a:t>
            </a:r>
            <a:r>
              <a:rPr lang="en-US" sz="2400" b="1" dirty="0" err="1">
                <a:solidFill>
                  <a:srgbClr val="FF00FF"/>
                </a:solidFill>
              </a:rPr>
              <a:t>kỉ</a:t>
            </a:r>
            <a:r>
              <a:rPr lang="en-US" sz="2400" b="1" dirty="0">
                <a:solidFill>
                  <a:srgbClr val="FF00FF"/>
                </a:solidFill>
              </a:rPr>
              <a:t> XIX- </a:t>
            </a:r>
            <a:r>
              <a:rPr lang="en-US" sz="2400" b="1" dirty="0" err="1">
                <a:solidFill>
                  <a:srgbClr val="FF00FF"/>
                </a:solidFill>
              </a:rPr>
              <a:t>đầu</a:t>
            </a:r>
            <a:r>
              <a:rPr lang="en-US" sz="2400" b="1" dirty="0">
                <a:solidFill>
                  <a:srgbClr val="FF00FF"/>
                </a:solidFill>
              </a:rPr>
              <a:t> TK XX</a:t>
            </a:r>
          </a:p>
        </p:txBody>
      </p:sp>
      <p:sp>
        <p:nvSpPr>
          <p:cNvPr id="62472" name="Rectangle 8"/>
          <p:cNvSpPr>
            <a:spLocks noChangeArrowheads="1"/>
          </p:cNvSpPr>
          <p:nvPr/>
        </p:nvSpPr>
        <p:spPr bwMode="auto">
          <a:xfrm>
            <a:off x="0" y="6350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400" b="1" dirty="0">
                <a:solidFill>
                  <a:srgbClr val="3333CC"/>
                </a:solidFill>
              </a:rPr>
              <a:t>1. </a:t>
            </a:r>
            <a:r>
              <a:rPr lang="en-US" sz="2400" b="1" dirty="0" err="1">
                <a:solidFill>
                  <a:srgbClr val="3333CC"/>
                </a:solidFill>
              </a:rPr>
              <a:t>Lê</a:t>
            </a:r>
            <a:r>
              <a:rPr lang="en-US" sz="2400" b="1" dirty="0">
                <a:solidFill>
                  <a:srgbClr val="3333CC"/>
                </a:solidFill>
              </a:rPr>
              <a:t> </a:t>
            </a:r>
            <a:r>
              <a:rPr lang="en-US" sz="2400" b="1" dirty="0" err="1">
                <a:solidFill>
                  <a:srgbClr val="3333CC"/>
                </a:solidFill>
              </a:rPr>
              <a:t>nin</a:t>
            </a:r>
            <a:r>
              <a:rPr lang="en-US" sz="2400" b="1" dirty="0">
                <a:solidFill>
                  <a:srgbClr val="3333CC"/>
                </a:solidFill>
              </a:rPr>
              <a:t> </a:t>
            </a:r>
            <a:r>
              <a:rPr lang="en-US" sz="2400" b="1" dirty="0" err="1">
                <a:solidFill>
                  <a:srgbClr val="3333CC"/>
                </a:solidFill>
              </a:rPr>
              <a:t>và</a:t>
            </a:r>
            <a:r>
              <a:rPr lang="en-US" sz="2400" b="1" dirty="0">
                <a:solidFill>
                  <a:srgbClr val="3333CC"/>
                </a:solidFill>
              </a:rPr>
              <a:t> </a:t>
            </a:r>
            <a:r>
              <a:rPr lang="en-US" sz="2400" b="1" dirty="0" err="1">
                <a:solidFill>
                  <a:srgbClr val="3333CC"/>
                </a:solidFill>
              </a:rPr>
              <a:t>việc</a:t>
            </a:r>
            <a:r>
              <a:rPr lang="en-US" sz="2400" b="1" dirty="0">
                <a:solidFill>
                  <a:srgbClr val="3333CC"/>
                </a:solidFill>
              </a:rPr>
              <a:t> </a:t>
            </a:r>
            <a:r>
              <a:rPr lang="en-US" sz="2400" b="1" dirty="0" err="1">
                <a:solidFill>
                  <a:srgbClr val="3333CC"/>
                </a:solidFill>
              </a:rPr>
              <a:t>thành</a:t>
            </a:r>
            <a:r>
              <a:rPr lang="en-US" sz="2400" b="1" dirty="0">
                <a:solidFill>
                  <a:srgbClr val="3333CC"/>
                </a:solidFill>
              </a:rPr>
              <a:t> </a:t>
            </a:r>
            <a:r>
              <a:rPr lang="en-US" sz="2400" b="1" dirty="0" err="1">
                <a:solidFill>
                  <a:srgbClr val="3333CC"/>
                </a:solidFill>
              </a:rPr>
              <a:t>lập</a:t>
            </a:r>
            <a:r>
              <a:rPr lang="en-US" sz="2400" b="1" dirty="0">
                <a:solidFill>
                  <a:srgbClr val="3333CC"/>
                </a:solidFill>
              </a:rPr>
              <a:t> </a:t>
            </a:r>
            <a:r>
              <a:rPr lang="en-US" sz="2400" b="1" dirty="0" err="1">
                <a:solidFill>
                  <a:srgbClr val="3333CC"/>
                </a:solidFill>
              </a:rPr>
              <a:t>đảng</a:t>
            </a:r>
            <a:r>
              <a:rPr lang="en-US" sz="2400" b="1" dirty="0">
                <a:solidFill>
                  <a:srgbClr val="3333CC"/>
                </a:solidFill>
              </a:rPr>
              <a:t> </a:t>
            </a:r>
            <a:r>
              <a:rPr lang="en-US" sz="2400" b="1" dirty="0" err="1">
                <a:solidFill>
                  <a:srgbClr val="3333CC"/>
                </a:solidFill>
              </a:rPr>
              <a:t>vô</a:t>
            </a:r>
            <a:r>
              <a:rPr lang="en-US" sz="2400" b="1" dirty="0">
                <a:solidFill>
                  <a:srgbClr val="3333CC"/>
                </a:solidFill>
              </a:rPr>
              <a:t> </a:t>
            </a:r>
            <a:r>
              <a:rPr lang="en-US" sz="2400" b="1" dirty="0" err="1">
                <a:solidFill>
                  <a:srgbClr val="3333CC"/>
                </a:solidFill>
              </a:rPr>
              <a:t>sản</a:t>
            </a:r>
            <a:r>
              <a:rPr lang="en-US" sz="2400" b="1" dirty="0">
                <a:solidFill>
                  <a:srgbClr val="3333CC"/>
                </a:solidFill>
              </a:rPr>
              <a:t> </a:t>
            </a:r>
            <a:r>
              <a:rPr lang="en-US" sz="2400" b="1" dirty="0" err="1">
                <a:solidFill>
                  <a:srgbClr val="3333CC"/>
                </a:solidFill>
              </a:rPr>
              <a:t>kiểu</a:t>
            </a:r>
            <a:r>
              <a:rPr lang="en-US" sz="2400" b="1" dirty="0">
                <a:solidFill>
                  <a:srgbClr val="3333CC"/>
                </a:solidFill>
              </a:rPr>
              <a:t> </a:t>
            </a:r>
            <a:r>
              <a:rPr lang="en-US" sz="2400" b="1" dirty="0" err="1">
                <a:solidFill>
                  <a:srgbClr val="3333CC"/>
                </a:solidFill>
              </a:rPr>
              <a:t>mới</a:t>
            </a:r>
            <a:r>
              <a:rPr lang="en-US" sz="2400" b="1" dirty="0">
                <a:solidFill>
                  <a:srgbClr val="3333CC"/>
                </a:solidFill>
              </a:rPr>
              <a:t> ở </a:t>
            </a:r>
            <a:r>
              <a:rPr lang="en-US" sz="2400" b="1" dirty="0" err="1">
                <a:solidFill>
                  <a:srgbClr val="3333CC"/>
                </a:solidFill>
              </a:rPr>
              <a:t>Nga</a:t>
            </a:r>
            <a:r>
              <a:rPr lang="en-US" sz="2400" b="1" dirty="0">
                <a:solidFill>
                  <a:srgbClr val="3333CC"/>
                </a:solidFill>
              </a:rPr>
              <a:t>:</a:t>
            </a:r>
          </a:p>
        </p:txBody>
      </p:sp>
      <p:sp>
        <p:nvSpPr>
          <p:cNvPr id="62480" name="Rectangle 16"/>
          <p:cNvSpPr>
            <a:spLocks noChangeArrowheads="1"/>
          </p:cNvSpPr>
          <p:nvPr/>
        </p:nvSpPr>
        <p:spPr bwMode="auto">
          <a:xfrm>
            <a:off x="5257800" y="1587500"/>
            <a:ext cx="35814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Trình</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bày</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hiểu</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biết</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của</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em</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về</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Lê-nin</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và</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việc</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thành</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lập</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Đảng</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vô</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sản</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kiểu</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mới</a:t>
            </a:r>
            <a:r>
              <a:rPr lang="en-US" sz="2800" dirty="0">
                <a:solidFill>
                  <a:srgbClr val="FF3300"/>
                </a:solidFill>
                <a:latin typeface="Times New Roman" pitchFamily="18" charset="0"/>
                <a:cs typeface="Times New Roman" pitchFamily="18" charset="0"/>
              </a:rPr>
              <a:t> ở </a:t>
            </a:r>
            <a:r>
              <a:rPr lang="en-US" sz="2800" dirty="0" err="1">
                <a:solidFill>
                  <a:srgbClr val="FF3300"/>
                </a:solidFill>
                <a:latin typeface="Times New Roman" pitchFamily="18" charset="0"/>
                <a:cs typeface="Times New Roman" pitchFamily="18" charset="0"/>
              </a:rPr>
              <a:t>Nga</a:t>
            </a:r>
            <a:r>
              <a:rPr lang="en-US" sz="2800" dirty="0">
                <a:solidFill>
                  <a:srgbClr val="FF3300"/>
                </a:solidFill>
                <a:latin typeface="Times New Roman" pitchFamily="18" charset="0"/>
                <a:cs typeface="Times New Roman" pitchFamily="18" charset="0"/>
              </a:rPr>
              <a:t>?</a:t>
            </a:r>
          </a:p>
        </p:txBody>
      </p:sp>
      <p:pic>
        <p:nvPicPr>
          <p:cNvPr id="62487" name="Picture 23" descr="scan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0"/>
            <a:ext cx="4343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92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72">
                                            <p:txEl>
                                              <p:pRg st="0" end="0"/>
                                            </p:txEl>
                                          </p:spTgt>
                                        </p:tgtEl>
                                        <p:attrNameLst>
                                          <p:attrName>style.visibility</p:attrName>
                                        </p:attrNameLst>
                                      </p:cBhvr>
                                      <p:to>
                                        <p:strVal val="visible"/>
                                      </p:to>
                                    </p:set>
                                    <p:animEffect transition="in" filter="box(in)">
                                      <p:cBhvr>
                                        <p:cTn id="7" dur="500"/>
                                        <p:tgtEl>
                                          <p:spTgt spid="624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2487"/>
                                        </p:tgtEl>
                                        <p:attrNameLst>
                                          <p:attrName>style.visibility</p:attrName>
                                        </p:attrNameLst>
                                      </p:cBhvr>
                                      <p:to>
                                        <p:strVal val="visible"/>
                                      </p:to>
                                    </p:set>
                                    <p:animEffect transition="in" filter="box(in)">
                                      <p:cBhvr>
                                        <p:cTn id="12" dur="500"/>
                                        <p:tgtEl>
                                          <p:spTgt spid="62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480"/>
                                        </p:tgtEl>
                                        <p:attrNameLst>
                                          <p:attrName>style.visibility</p:attrName>
                                        </p:attrNameLst>
                                      </p:cBhvr>
                                      <p:to>
                                        <p:strVal val="visible"/>
                                      </p:to>
                                    </p:set>
                                    <p:animEffect transition="in" filter="box(in)">
                                      <p:cBhvr>
                                        <p:cTn id="17" dur="500"/>
                                        <p:tgtEl>
                                          <p:spTgt spid="62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Text Box 6"/>
          <p:cNvSpPr txBox="1">
            <a:spLocks noChangeArrowheads="1"/>
          </p:cNvSpPr>
          <p:nvPr/>
        </p:nvSpPr>
        <p:spPr bwMode="auto">
          <a:xfrm>
            <a:off x="3429000" y="1460500"/>
            <a:ext cx="5715000" cy="3170099"/>
          </a:xfrm>
          <a:prstGeom prst="rect">
            <a:avLst/>
          </a:prstGeom>
          <a:solidFill>
            <a:srgbClr val="EDDDB1"/>
          </a:solidFill>
          <a:ln w="9525">
            <a:solidFill>
              <a:schemeClr val="tx2"/>
            </a:solidFill>
            <a:miter lim="800000"/>
            <a:headEnd/>
            <a:tailEnd/>
          </a:ln>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buFontTx/>
              <a:buChar char="-"/>
            </a:pPr>
            <a:r>
              <a:rPr lang="en-US" sz="2000">
                <a:latin typeface="Arial" charset="0"/>
              </a:rPr>
              <a:t> </a:t>
            </a:r>
            <a:r>
              <a:rPr lang="en-US" sz="2000"/>
              <a:t>Lê-nin là bí danh hoạt động cách mạng của Vla-đi-mia I-lích U-li-a- nốp.  Ông sinh ngày 22/4/1870, từ nhỏ sớm có tinh thần cách mạng chống lại chế độ chuyên chế Nga hoàng.</a:t>
            </a:r>
          </a:p>
          <a:p>
            <a:pPr algn="just" eaLnBrk="1" hangingPunct="1">
              <a:spcBef>
                <a:spcPct val="50000"/>
              </a:spcBef>
              <a:buFontTx/>
              <a:buChar char="-"/>
            </a:pPr>
            <a:r>
              <a:rPr lang="en-US" sz="2000"/>
              <a:t> Năm 1893 Lê-nin trở thành người lãnh đạo  nhóm công nhân mác-xít ở Pê-téc-bua rồi bị bắt và bị tù đày.</a:t>
            </a:r>
          </a:p>
          <a:p>
            <a:pPr algn="just" eaLnBrk="1" hangingPunct="1">
              <a:spcBef>
                <a:spcPct val="50000"/>
              </a:spcBef>
              <a:buFontTx/>
              <a:buChar char="-"/>
            </a:pPr>
            <a:r>
              <a:rPr lang="en-US" sz="2000"/>
              <a:t> Năm 1903 Lê-nin thành lập Đảng công nhân xã hội dân chủ Nga thông qua cương lĩnh cách mạng lật đổ chính quyền tư sản xây dựng CNXH.</a:t>
            </a:r>
          </a:p>
        </p:txBody>
      </p:sp>
      <p:pic>
        <p:nvPicPr>
          <p:cNvPr id="5123" name="Picture 11" descr="scan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3276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3"/>
          <p:cNvSpPr>
            <a:spLocks noChangeArrowheads="1"/>
          </p:cNvSpPr>
          <p:nvPr/>
        </p:nvSpPr>
        <p:spPr bwMode="auto">
          <a:xfrm>
            <a:off x="0" y="665348"/>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400" b="1" dirty="0">
                <a:solidFill>
                  <a:srgbClr val="3333CC"/>
                </a:solidFill>
              </a:rPr>
              <a:t>1. </a:t>
            </a:r>
            <a:r>
              <a:rPr lang="en-US" sz="2400" b="1" u="sng" dirty="0" err="1">
                <a:solidFill>
                  <a:srgbClr val="3333CC"/>
                </a:solidFill>
              </a:rPr>
              <a:t>Lê</a:t>
            </a:r>
            <a:r>
              <a:rPr lang="en-US" sz="2400" b="1" u="sng" dirty="0">
                <a:solidFill>
                  <a:srgbClr val="3333CC"/>
                </a:solidFill>
              </a:rPr>
              <a:t> </a:t>
            </a:r>
            <a:r>
              <a:rPr lang="en-US" sz="2400" b="1" u="sng" dirty="0" err="1">
                <a:solidFill>
                  <a:srgbClr val="3333CC"/>
                </a:solidFill>
              </a:rPr>
              <a:t>nin</a:t>
            </a:r>
            <a:r>
              <a:rPr lang="en-US" sz="2400" b="1" u="sng" dirty="0">
                <a:solidFill>
                  <a:srgbClr val="3333CC"/>
                </a:solidFill>
              </a:rPr>
              <a:t> </a:t>
            </a:r>
            <a:r>
              <a:rPr lang="en-US" sz="2400" b="1" u="sng" dirty="0" err="1">
                <a:solidFill>
                  <a:srgbClr val="3333CC"/>
                </a:solidFill>
              </a:rPr>
              <a:t>và</a:t>
            </a:r>
            <a:r>
              <a:rPr lang="en-US" sz="2400" b="1" u="sng" dirty="0">
                <a:solidFill>
                  <a:srgbClr val="3333CC"/>
                </a:solidFill>
              </a:rPr>
              <a:t> </a:t>
            </a:r>
            <a:r>
              <a:rPr lang="en-US" sz="2400" b="1" u="sng" dirty="0" err="1">
                <a:solidFill>
                  <a:srgbClr val="3333CC"/>
                </a:solidFill>
              </a:rPr>
              <a:t>việc</a:t>
            </a:r>
            <a:r>
              <a:rPr lang="en-US" sz="2400" b="1" u="sng" dirty="0">
                <a:solidFill>
                  <a:srgbClr val="3333CC"/>
                </a:solidFill>
              </a:rPr>
              <a:t> </a:t>
            </a:r>
            <a:r>
              <a:rPr lang="en-US" sz="2400" b="1" u="sng" dirty="0" err="1">
                <a:solidFill>
                  <a:srgbClr val="3333CC"/>
                </a:solidFill>
              </a:rPr>
              <a:t>thành</a:t>
            </a:r>
            <a:r>
              <a:rPr lang="en-US" sz="2400" b="1" u="sng" dirty="0">
                <a:solidFill>
                  <a:srgbClr val="3333CC"/>
                </a:solidFill>
              </a:rPr>
              <a:t> </a:t>
            </a:r>
            <a:r>
              <a:rPr lang="en-US" sz="2400" b="1" u="sng" dirty="0" err="1">
                <a:solidFill>
                  <a:srgbClr val="3333CC"/>
                </a:solidFill>
              </a:rPr>
              <a:t>lập</a:t>
            </a:r>
            <a:r>
              <a:rPr lang="en-US" sz="2400" b="1" u="sng" dirty="0">
                <a:solidFill>
                  <a:srgbClr val="3333CC"/>
                </a:solidFill>
              </a:rPr>
              <a:t> </a:t>
            </a:r>
            <a:r>
              <a:rPr lang="en-US" sz="2400" b="1" u="sng" dirty="0" err="1">
                <a:solidFill>
                  <a:srgbClr val="3333CC"/>
                </a:solidFill>
              </a:rPr>
              <a:t>đảng</a:t>
            </a:r>
            <a:r>
              <a:rPr lang="en-US" sz="2400" b="1" u="sng" dirty="0">
                <a:solidFill>
                  <a:srgbClr val="3333CC"/>
                </a:solidFill>
              </a:rPr>
              <a:t> </a:t>
            </a:r>
            <a:r>
              <a:rPr lang="en-US" sz="2400" b="1" u="sng" dirty="0" err="1">
                <a:solidFill>
                  <a:srgbClr val="3333CC"/>
                </a:solidFill>
              </a:rPr>
              <a:t>vô</a:t>
            </a:r>
            <a:r>
              <a:rPr lang="en-US" sz="2400" b="1" u="sng" dirty="0">
                <a:solidFill>
                  <a:srgbClr val="3333CC"/>
                </a:solidFill>
              </a:rPr>
              <a:t> </a:t>
            </a:r>
            <a:r>
              <a:rPr lang="en-US" sz="2400" b="1" u="sng" dirty="0" err="1">
                <a:solidFill>
                  <a:srgbClr val="3333CC"/>
                </a:solidFill>
              </a:rPr>
              <a:t>sản</a:t>
            </a:r>
            <a:r>
              <a:rPr lang="en-US" sz="2400" b="1" u="sng" dirty="0">
                <a:solidFill>
                  <a:srgbClr val="3333CC"/>
                </a:solidFill>
              </a:rPr>
              <a:t> </a:t>
            </a:r>
            <a:r>
              <a:rPr lang="en-US" sz="2400" b="1" u="sng" dirty="0" err="1">
                <a:solidFill>
                  <a:srgbClr val="3333CC"/>
                </a:solidFill>
              </a:rPr>
              <a:t>kiểu</a:t>
            </a:r>
            <a:r>
              <a:rPr lang="en-US" sz="2400" b="1" u="sng" dirty="0">
                <a:solidFill>
                  <a:srgbClr val="3333CC"/>
                </a:solidFill>
              </a:rPr>
              <a:t> </a:t>
            </a:r>
            <a:r>
              <a:rPr lang="en-US" sz="2400" b="1" u="sng" dirty="0" err="1">
                <a:solidFill>
                  <a:srgbClr val="3333CC"/>
                </a:solidFill>
              </a:rPr>
              <a:t>mới</a:t>
            </a:r>
            <a:r>
              <a:rPr lang="en-US" sz="2400" b="1" u="sng" dirty="0">
                <a:solidFill>
                  <a:srgbClr val="3333CC"/>
                </a:solidFill>
              </a:rPr>
              <a:t> ở </a:t>
            </a:r>
            <a:r>
              <a:rPr lang="en-US" sz="2400" b="1" u="sng" dirty="0" err="1">
                <a:solidFill>
                  <a:srgbClr val="3333CC"/>
                </a:solidFill>
              </a:rPr>
              <a:t>Nga</a:t>
            </a:r>
            <a:r>
              <a:rPr lang="en-US" sz="2400" b="1" dirty="0">
                <a:solidFill>
                  <a:srgbClr val="3333CC"/>
                </a:solidFill>
              </a:rPr>
              <a:t>:</a:t>
            </a:r>
          </a:p>
        </p:txBody>
      </p:sp>
      <p:sp>
        <p:nvSpPr>
          <p:cNvPr id="5126"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b="1" dirty="0">
                <a:solidFill>
                  <a:srgbClr val="FF00FF"/>
                </a:solidFill>
              </a:rPr>
              <a:t> </a:t>
            </a:r>
            <a:r>
              <a:rPr lang="en-US" sz="2400" b="1" dirty="0" smtClean="0">
                <a:solidFill>
                  <a:srgbClr val="FF00FF"/>
                </a:solidFill>
              </a:rPr>
              <a:t>II. </a:t>
            </a:r>
            <a:r>
              <a:rPr lang="en-US" sz="2400" b="1" dirty="0" err="1">
                <a:solidFill>
                  <a:srgbClr val="FF00FF"/>
                </a:solidFill>
              </a:rPr>
              <a:t>Phong</a:t>
            </a:r>
            <a:r>
              <a:rPr lang="en-US" sz="2400" b="1" dirty="0">
                <a:solidFill>
                  <a:srgbClr val="FF00FF"/>
                </a:solidFill>
              </a:rPr>
              <a:t> </a:t>
            </a:r>
            <a:r>
              <a:rPr lang="en-US" sz="2400" b="1" dirty="0" err="1">
                <a:solidFill>
                  <a:srgbClr val="FF00FF"/>
                </a:solidFill>
              </a:rPr>
              <a:t>trào</a:t>
            </a:r>
            <a:r>
              <a:rPr lang="en-US" sz="2400" b="1" dirty="0">
                <a:solidFill>
                  <a:srgbClr val="FF00FF"/>
                </a:solidFill>
              </a:rPr>
              <a:t> </a:t>
            </a:r>
            <a:r>
              <a:rPr lang="en-US" sz="2400" b="1" dirty="0" err="1">
                <a:solidFill>
                  <a:srgbClr val="FF00FF"/>
                </a:solidFill>
              </a:rPr>
              <a:t>công</a:t>
            </a:r>
            <a:r>
              <a:rPr lang="en-US" sz="2400" b="1" dirty="0">
                <a:solidFill>
                  <a:srgbClr val="FF00FF"/>
                </a:solidFill>
              </a:rPr>
              <a:t> </a:t>
            </a:r>
            <a:r>
              <a:rPr lang="en-US" sz="2400" b="1" dirty="0" err="1">
                <a:solidFill>
                  <a:srgbClr val="FF00FF"/>
                </a:solidFill>
              </a:rPr>
              <a:t>nhân</a:t>
            </a:r>
            <a:r>
              <a:rPr lang="en-US" sz="2400" b="1" dirty="0">
                <a:solidFill>
                  <a:srgbClr val="FF00FF"/>
                </a:solidFill>
              </a:rPr>
              <a:t> </a:t>
            </a:r>
            <a:r>
              <a:rPr lang="en-US" sz="2400" b="1" dirty="0" err="1">
                <a:solidFill>
                  <a:srgbClr val="FF00FF"/>
                </a:solidFill>
              </a:rPr>
              <a:t>quốc</a:t>
            </a:r>
            <a:r>
              <a:rPr lang="en-US" sz="2400" b="1" dirty="0">
                <a:solidFill>
                  <a:srgbClr val="FF00FF"/>
                </a:solidFill>
              </a:rPr>
              <a:t> </a:t>
            </a:r>
            <a:r>
              <a:rPr lang="en-US" sz="2400" b="1" dirty="0" err="1">
                <a:solidFill>
                  <a:srgbClr val="FF00FF"/>
                </a:solidFill>
              </a:rPr>
              <a:t>tế</a:t>
            </a:r>
            <a:r>
              <a:rPr lang="en-US" sz="2400" b="1" dirty="0">
                <a:solidFill>
                  <a:srgbClr val="FF00FF"/>
                </a:solidFill>
              </a:rPr>
              <a:t> </a:t>
            </a:r>
            <a:r>
              <a:rPr lang="en-US" sz="2400" b="1" dirty="0" err="1">
                <a:solidFill>
                  <a:srgbClr val="FF00FF"/>
                </a:solidFill>
              </a:rPr>
              <a:t>cuối</a:t>
            </a:r>
            <a:r>
              <a:rPr lang="en-US" sz="2400" b="1" dirty="0">
                <a:solidFill>
                  <a:srgbClr val="FF00FF"/>
                </a:solidFill>
              </a:rPr>
              <a:t> </a:t>
            </a:r>
            <a:r>
              <a:rPr lang="en-US" sz="2400" b="1" dirty="0" err="1">
                <a:solidFill>
                  <a:srgbClr val="FF00FF"/>
                </a:solidFill>
              </a:rPr>
              <a:t>thế</a:t>
            </a:r>
            <a:r>
              <a:rPr lang="en-US" sz="2400" b="1" dirty="0">
                <a:solidFill>
                  <a:srgbClr val="FF00FF"/>
                </a:solidFill>
              </a:rPr>
              <a:t> </a:t>
            </a:r>
            <a:r>
              <a:rPr lang="en-US" sz="2400" b="1" dirty="0" err="1">
                <a:solidFill>
                  <a:srgbClr val="FF00FF"/>
                </a:solidFill>
              </a:rPr>
              <a:t>kỉ</a:t>
            </a:r>
            <a:r>
              <a:rPr lang="en-US" sz="2400" b="1" dirty="0">
                <a:solidFill>
                  <a:srgbClr val="FF00FF"/>
                </a:solidFill>
              </a:rPr>
              <a:t> XIX- </a:t>
            </a:r>
            <a:r>
              <a:rPr lang="en-US" sz="2400" b="1" dirty="0" err="1">
                <a:solidFill>
                  <a:srgbClr val="FF00FF"/>
                </a:solidFill>
              </a:rPr>
              <a:t>đầu</a:t>
            </a:r>
            <a:r>
              <a:rPr lang="en-US" sz="2400" b="1" dirty="0">
                <a:solidFill>
                  <a:srgbClr val="FF00FF"/>
                </a:solidFill>
              </a:rPr>
              <a:t> TK XX</a:t>
            </a:r>
          </a:p>
        </p:txBody>
      </p:sp>
    </p:spTree>
    <p:extLst>
      <p:ext uri="{BB962C8B-B14F-4D97-AF65-F5344CB8AC3E}">
        <p14:creationId xmlns:p14="http://schemas.microsoft.com/office/powerpoint/2010/main" val="1076154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box(in)">
                                      <p:cBhvr>
                                        <p:cTn id="7"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52400" y="508000"/>
            <a:ext cx="8305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endParaRPr lang="vi-VN" sz="2400" b="1" u="sng">
              <a:solidFill>
                <a:srgbClr val="0000FF"/>
              </a:solidFill>
              <a:latin typeface="Arial" charset="0"/>
            </a:endParaRPr>
          </a:p>
        </p:txBody>
      </p:sp>
      <p:sp>
        <p:nvSpPr>
          <p:cNvPr id="6147" name="Rectangle 10"/>
          <p:cNvSpPr>
            <a:spLocks noChangeArrowheads="1"/>
          </p:cNvSpPr>
          <p:nvPr/>
        </p:nvSpPr>
        <p:spPr bwMode="auto">
          <a:xfrm>
            <a:off x="0" y="635000"/>
            <a:ext cx="876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400" b="1">
                <a:solidFill>
                  <a:srgbClr val="3333CC"/>
                </a:solidFill>
              </a:rPr>
              <a:t>1. Lê nin và việc thành lập đảng vô sản kiểu mới ở Nga:</a:t>
            </a:r>
          </a:p>
        </p:txBody>
      </p:sp>
      <p:sp>
        <p:nvSpPr>
          <p:cNvPr id="12" name="Rectangle 5"/>
          <p:cNvSpPr>
            <a:spLocks noChangeArrowheads="1"/>
          </p:cNvSpPr>
          <p:nvPr/>
        </p:nvSpPr>
        <p:spPr bwMode="auto">
          <a:xfrm>
            <a:off x="152400" y="1079500"/>
            <a:ext cx="5943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a:t>- Tiểu sử  Lê-nin: SGK/ tr.48</a:t>
            </a:r>
          </a:p>
        </p:txBody>
      </p:sp>
      <p:sp>
        <p:nvSpPr>
          <p:cNvPr id="13" name="Text Box 7"/>
          <p:cNvSpPr txBox="1">
            <a:spLocks noChangeArrowheads="1"/>
          </p:cNvSpPr>
          <p:nvPr/>
        </p:nvSpPr>
        <p:spPr bwMode="auto">
          <a:xfrm>
            <a:off x="152400" y="1333501"/>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t>- Năm 1903, Lê-nin thành lập Đảng Công nhân xã hội dân chủ Nga.</a:t>
            </a:r>
          </a:p>
        </p:txBody>
      </p:sp>
      <p:sp>
        <p:nvSpPr>
          <p:cNvPr id="14" name="Oval 13"/>
          <p:cNvSpPr/>
          <p:nvPr/>
        </p:nvSpPr>
        <p:spPr>
          <a:xfrm>
            <a:off x="0" y="2286000"/>
            <a:ext cx="1752600" cy="1651000"/>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0000FF"/>
                </a:solidFill>
              </a:rPr>
              <a:t>Cương</a:t>
            </a:r>
            <a:r>
              <a:rPr lang="en-US" sz="2400" dirty="0">
                <a:solidFill>
                  <a:srgbClr val="0000FF"/>
                </a:solidFill>
              </a:rPr>
              <a:t> </a:t>
            </a:r>
            <a:r>
              <a:rPr lang="en-US" sz="2400" dirty="0" err="1">
                <a:solidFill>
                  <a:srgbClr val="0000FF"/>
                </a:solidFill>
              </a:rPr>
              <a:t>lĩnh</a:t>
            </a:r>
            <a:r>
              <a:rPr lang="en-US" sz="2400" dirty="0">
                <a:solidFill>
                  <a:srgbClr val="0000FF"/>
                </a:solidFill>
              </a:rPr>
              <a:t> </a:t>
            </a:r>
            <a:r>
              <a:rPr lang="en-US" sz="2400" dirty="0" err="1">
                <a:solidFill>
                  <a:srgbClr val="0000FF"/>
                </a:solidFill>
              </a:rPr>
              <a:t>của</a:t>
            </a:r>
            <a:r>
              <a:rPr lang="en-US" sz="2400" dirty="0">
                <a:solidFill>
                  <a:srgbClr val="0000FF"/>
                </a:solidFill>
              </a:rPr>
              <a:t> </a:t>
            </a:r>
            <a:r>
              <a:rPr lang="en-US" sz="2400" dirty="0" err="1">
                <a:solidFill>
                  <a:srgbClr val="0000FF"/>
                </a:solidFill>
              </a:rPr>
              <a:t>đảng</a:t>
            </a:r>
            <a:endParaRPr lang="en-US" sz="2400" dirty="0">
              <a:solidFill>
                <a:srgbClr val="0000FF"/>
              </a:solidFill>
            </a:endParaRPr>
          </a:p>
        </p:txBody>
      </p:sp>
      <p:sp>
        <p:nvSpPr>
          <p:cNvPr id="15" name="Rounded Rectangle 14"/>
          <p:cNvSpPr/>
          <p:nvPr/>
        </p:nvSpPr>
        <p:spPr>
          <a:xfrm>
            <a:off x="2209800" y="1905000"/>
            <a:ext cx="6781800" cy="6350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2000" dirty="0">
                <a:solidFill>
                  <a:srgbClr val="0000FF"/>
                </a:solidFill>
              </a:rPr>
              <a:t>-</a:t>
            </a:r>
            <a:r>
              <a:rPr lang="en-US" sz="2000" dirty="0" smtClean="0">
                <a:solidFill>
                  <a:srgbClr val="0000FF"/>
                </a:solidFill>
              </a:rPr>
              <a:t> </a:t>
            </a:r>
            <a:r>
              <a:rPr lang="en-US" sz="2000" dirty="0" err="1">
                <a:solidFill>
                  <a:srgbClr val="0000FF"/>
                </a:solidFill>
              </a:rPr>
              <a:t>Nhiệm</a:t>
            </a:r>
            <a:r>
              <a:rPr lang="en-US" sz="2000" dirty="0">
                <a:solidFill>
                  <a:srgbClr val="0000FF"/>
                </a:solidFill>
              </a:rPr>
              <a:t> </a:t>
            </a:r>
            <a:r>
              <a:rPr lang="en-US" sz="2000" dirty="0" err="1">
                <a:solidFill>
                  <a:srgbClr val="0000FF"/>
                </a:solidFill>
              </a:rPr>
              <a:t>vụ</a:t>
            </a:r>
            <a:r>
              <a:rPr lang="en-US" sz="2000" dirty="0">
                <a:solidFill>
                  <a:srgbClr val="0000FF"/>
                </a:solidFill>
              </a:rPr>
              <a:t> </a:t>
            </a:r>
            <a:r>
              <a:rPr lang="en-US" sz="2000" dirty="0" err="1">
                <a:solidFill>
                  <a:srgbClr val="0000FF"/>
                </a:solidFill>
              </a:rPr>
              <a:t>chủ</a:t>
            </a:r>
            <a:r>
              <a:rPr lang="en-US" sz="2000" dirty="0">
                <a:solidFill>
                  <a:srgbClr val="0000FF"/>
                </a:solidFill>
              </a:rPr>
              <a:t> </a:t>
            </a:r>
            <a:r>
              <a:rPr lang="en-US" sz="2000" dirty="0" err="1">
                <a:solidFill>
                  <a:srgbClr val="0000FF"/>
                </a:solidFill>
              </a:rPr>
              <a:t>yếu</a:t>
            </a:r>
            <a:r>
              <a:rPr lang="en-US" sz="2000" dirty="0">
                <a:solidFill>
                  <a:srgbClr val="0000FF"/>
                </a:solidFill>
              </a:rPr>
              <a:t> </a:t>
            </a:r>
            <a:r>
              <a:rPr lang="en-US" sz="2000" dirty="0" err="1">
                <a:solidFill>
                  <a:srgbClr val="0000FF"/>
                </a:solidFill>
              </a:rPr>
              <a:t>là</a:t>
            </a:r>
            <a:r>
              <a:rPr lang="en-US" sz="2000" dirty="0">
                <a:solidFill>
                  <a:srgbClr val="0000FF"/>
                </a:solidFill>
              </a:rPr>
              <a:t> </a:t>
            </a:r>
            <a:r>
              <a:rPr lang="en-US" sz="2000" dirty="0" err="1">
                <a:solidFill>
                  <a:srgbClr val="0000FF"/>
                </a:solidFill>
              </a:rPr>
              <a:t>tiến</a:t>
            </a:r>
            <a:r>
              <a:rPr lang="en-US" sz="2000" dirty="0">
                <a:solidFill>
                  <a:srgbClr val="0000FF"/>
                </a:solidFill>
              </a:rPr>
              <a:t> </a:t>
            </a:r>
            <a:r>
              <a:rPr lang="en-US" sz="2000" dirty="0" err="1">
                <a:solidFill>
                  <a:srgbClr val="0000FF"/>
                </a:solidFill>
              </a:rPr>
              <a:t>hành</a:t>
            </a:r>
            <a:r>
              <a:rPr lang="en-US" sz="2000" dirty="0">
                <a:solidFill>
                  <a:srgbClr val="0000FF"/>
                </a:solidFill>
              </a:rPr>
              <a:t> CM XHCN, </a:t>
            </a:r>
            <a:r>
              <a:rPr lang="en-US" sz="2000" dirty="0" err="1">
                <a:solidFill>
                  <a:srgbClr val="0000FF"/>
                </a:solidFill>
              </a:rPr>
              <a:t>lật</a:t>
            </a:r>
            <a:r>
              <a:rPr lang="en-US" sz="2000" dirty="0">
                <a:solidFill>
                  <a:srgbClr val="0000FF"/>
                </a:solidFill>
              </a:rPr>
              <a:t> </a:t>
            </a:r>
            <a:r>
              <a:rPr lang="en-US" sz="2000" dirty="0" err="1">
                <a:solidFill>
                  <a:srgbClr val="0000FF"/>
                </a:solidFill>
              </a:rPr>
              <a:t>đổ</a:t>
            </a:r>
            <a:r>
              <a:rPr lang="en-US" sz="2000" dirty="0">
                <a:solidFill>
                  <a:srgbClr val="0000FF"/>
                </a:solidFill>
              </a:rPr>
              <a:t> </a:t>
            </a:r>
            <a:r>
              <a:rPr lang="en-US" sz="2000" dirty="0" err="1">
                <a:solidFill>
                  <a:srgbClr val="0000FF"/>
                </a:solidFill>
              </a:rPr>
              <a:t>chính</a:t>
            </a:r>
            <a:r>
              <a:rPr lang="en-US" sz="2000" dirty="0">
                <a:solidFill>
                  <a:srgbClr val="0000FF"/>
                </a:solidFill>
              </a:rPr>
              <a:t> </a:t>
            </a:r>
            <a:r>
              <a:rPr lang="en-US" sz="2000" dirty="0" err="1">
                <a:solidFill>
                  <a:srgbClr val="0000FF"/>
                </a:solidFill>
              </a:rPr>
              <a:t>quyền</a:t>
            </a:r>
            <a:r>
              <a:rPr lang="en-US" sz="2000" dirty="0">
                <a:solidFill>
                  <a:srgbClr val="0000FF"/>
                </a:solidFill>
              </a:rPr>
              <a:t> </a:t>
            </a:r>
            <a:r>
              <a:rPr lang="en-US" sz="2000" dirty="0" err="1">
                <a:solidFill>
                  <a:srgbClr val="0000FF"/>
                </a:solidFill>
              </a:rPr>
              <a:t>của</a:t>
            </a:r>
            <a:r>
              <a:rPr lang="en-US" sz="2000" dirty="0">
                <a:solidFill>
                  <a:srgbClr val="0000FF"/>
                </a:solidFill>
              </a:rPr>
              <a:t> g/c </a:t>
            </a:r>
            <a:r>
              <a:rPr lang="en-US" sz="2000" dirty="0" err="1">
                <a:solidFill>
                  <a:srgbClr val="0000FF"/>
                </a:solidFill>
              </a:rPr>
              <a:t>tư</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thành</a:t>
            </a:r>
            <a:r>
              <a:rPr lang="en-US" sz="2000" dirty="0">
                <a:solidFill>
                  <a:srgbClr val="0000FF"/>
                </a:solidFill>
              </a:rPr>
              <a:t> </a:t>
            </a:r>
            <a:r>
              <a:rPr lang="en-US" sz="2000" dirty="0" err="1">
                <a:solidFill>
                  <a:srgbClr val="0000FF"/>
                </a:solidFill>
              </a:rPr>
              <a:t>lập</a:t>
            </a:r>
            <a:r>
              <a:rPr lang="en-US" sz="2000" dirty="0">
                <a:solidFill>
                  <a:srgbClr val="0000FF"/>
                </a:solidFill>
              </a:rPr>
              <a:t> </a:t>
            </a:r>
            <a:r>
              <a:rPr lang="en-US" sz="2000" dirty="0" err="1">
                <a:solidFill>
                  <a:srgbClr val="0000FF"/>
                </a:solidFill>
              </a:rPr>
              <a:t>chuyên</a:t>
            </a:r>
            <a:r>
              <a:rPr lang="en-US" sz="2000" dirty="0">
                <a:solidFill>
                  <a:srgbClr val="0000FF"/>
                </a:solidFill>
              </a:rPr>
              <a:t> </a:t>
            </a:r>
            <a:r>
              <a:rPr lang="en-US" sz="2000" dirty="0" err="1">
                <a:solidFill>
                  <a:srgbClr val="0000FF"/>
                </a:solidFill>
              </a:rPr>
              <a:t>chính</a:t>
            </a:r>
            <a:r>
              <a:rPr lang="en-US" sz="2000" dirty="0">
                <a:solidFill>
                  <a:srgbClr val="0000FF"/>
                </a:solidFill>
              </a:rPr>
              <a:t> </a:t>
            </a:r>
            <a:r>
              <a:rPr lang="en-US" sz="2000" dirty="0" err="1">
                <a:solidFill>
                  <a:srgbClr val="0000FF"/>
                </a:solidFill>
              </a:rPr>
              <a:t>vô</a:t>
            </a:r>
            <a:r>
              <a:rPr lang="en-US" sz="2000" dirty="0">
                <a:solidFill>
                  <a:srgbClr val="0000FF"/>
                </a:solidFill>
              </a:rPr>
              <a:t> </a:t>
            </a:r>
            <a:r>
              <a:rPr lang="en-US" sz="2000" dirty="0" err="1">
                <a:solidFill>
                  <a:srgbClr val="0000FF"/>
                </a:solidFill>
              </a:rPr>
              <a:t>sản</a:t>
            </a:r>
            <a:endParaRPr lang="en-US" sz="2000" dirty="0">
              <a:solidFill>
                <a:srgbClr val="0000FF"/>
              </a:solidFill>
            </a:endParaRPr>
          </a:p>
        </p:txBody>
      </p:sp>
      <p:sp>
        <p:nvSpPr>
          <p:cNvPr id="16" name="Rounded Rectangle 15"/>
          <p:cNvSpPr/>
          <p:nvPr/>
        </p:nvSpPr>
        <p:spPr>
          <a:xfrm>
            <a:off x="2286000" y="2794000"/>
            <a:ext cx="6705600" cy="63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rgbClr val="0000FF"/>
                </a:solidFill>
              </a:rPr>
              <a:t>- </a:t>
            </a:r>
            <a:r>
              <a:rPr lang="en-US" sz="2000" dirty="0" err="1" smtClean="0">
                <a:solidFill>
                  <a:srgbClr val="0000FF"/>
                </a:solidFill>
              </a:rPr>
              <a:t>Nhiệm</a:t>
            </a:r>
            <a:r>
              <a:rPr lang="en-US" sz="2000" dirty="0" smtClean="0">
                <a:solidFill>
                  <a:srgbClr val="0000FF"/>
                </a:solidFill>
              </a:rPr>
              <a:t> </a:t>
            </a:r>
            <a:r>
              <a:rPr lang="en-US" sz="2000" dirty="0" err="1">
                <a:solidFill>
                  <a:srgbClr val="0000FF"/>
                </a:solidFill>
              </a:rPr>
              <a:t>vụ</a:t>
            </a:r>
            <a:r>
              <a:rPr lang="en-US" sz="2000" dirty="0">
                <a:solidFill>
                  <a:srgbClr val="0000FF"/>
                </a:solidFill>
              </a:rPr>
              <a:t> </a:t>
            </a:r>
            <a:r>
              <a:rPr lang="en-US" sz="2000" dirty="0" err="1">
                <a:solidFill>
                  <a:srgbClr val="0000FF"/>
                </a:solidFill>
              </a:rPr>
              <a:t>trước</a:t>
            </a:r>
            <a:r>
              <a:rPr lang="en-US" sz="2000" dirty="0">
                <a:solidFill>
                  <a:srgbClr val="0000FF"/>
                </a:solidFill>
              </a:rPr>
              <a:t> </a:t>
            </a:r>
            <a:r>
              <a:rPr lang="en-US" sz="2000" dirty="0" err="1">
                <a:solidFill>
                  <a:srgbClr val="0000FF"/>
                </a:solidFill>
              </a:rPr>
              <a:t>mắt</a:t>
            </a:r>
            <a:r>
              <a:rPr lang="en-US" sz="2000" dirty="0">
                <a:solidFill>
                  <a:srgbClr val="0000FF"/>
                </a:solidFill>
              </a:rPr>
              <a:t> </a:t>
            </a:r>
            <a:r>
              <a:rPr lang="en-US" sz="2000" dirty="0" err="1">
                <a:solidFill>
                  <a:srgbClr val="0000FF"/>
                </a:solidFill>
              </a:rPr>
              <a:t>là</a:t>
            </a:r>
            <a:r>
              <a:rPr lang="en-US" sz="2000" dirty="0">
                <a:solidFill>
                  <a:srgbClr val="0000FF"/>
                </a:solidFill>
              </a:rPr>
              <a:t> </a:t>
            </a:r>
            <a:r>
              <a:rPr lang="en-US" sz="2000" dirty="0" err="1">
                <a:solidFill>
                  <a:srgbClr val="0000FF"/>
                </a:solidFill>
              </a:rPr>
              <a:t>lật</a:t>
            </a:r>
            <a:r>
              <a:rPr lang="en-US" sz="2000" dirty="0">
                <a:solidFill>
                  <a:srgbClr val="0000FF"/>
                </a:solidFill>
              </a:rPr>
              <a:t> </a:t>
            </a:r>
            <a:r>
              <a:rPr lang="en-US" sz="2000" dirty="0" err="1">
                <a:solidFill>
                  <a:srgbClr val="0000FF"/>
                </a:solidFill>
              </a:rPr>
              <a:t>đổ</a:t>
            </a:r>
            <a:r>
              <a:rPr lang="en-US" sz="2000" dirty="0">
                <a:solidFill>
                  <a:srgbClr val="0000FF"/>
                </a:solidFill>
              </a:rPr>
              <a:t> </a:t>
            </a:r>
            <a:r>
              <a:rPr lang="en-US" sz="2000" dirty="0" err="1">
                <a:solidFill>
                  <a:srgbClr val="0000FF"/>
                </a:solidFill>
              </a:rPr>
              <a:t>chế</a:t>
            </a:r>
            <a:r>
              <a:rPr lang="en-US" sz="2000" dirty="0">
                <a:solidFill>
                  <a:srgbClr val="0000FF"/>
                </a:solidFill>
              </a:rPr>
              <a:t> </a:t>
            </a:r>
            <a:r>
              <a:rPr lang="en-US" sz="2000" dirty="0" err="1">
                <a:solidFill>
                  <a:srgbClr val="0000FF"/>
                </a:solidFill>
              </a:rPr>
              <a:t>độ</a:t>
            </a:r>
            <a:r>
              <a:rPr lang="en-US" sz="2000" dirty="0">
                <a:solidFill>
                  <a:srgbClr val="0000FF"/>
                </a:solidFill>
              </a:rPr>
              <a:t> </a:t>
            </a:r>
            <a:r>
              <a:rPr lang="en-US" sz="2000" dirty="0" err="1">
                <a:solidFill>
                  <a:srgbClr val="0000FF"/>
                </a:solidFill>
              </a:rPr>
              <a:t>Nga</a:t>
            </a:r>
            <a:r>
              <a:rPr lang="en-US" sz="2000" dirty="0">
                <a:solidFill>
                  <a:srgbClr val="0000FF"/>
                </a:solidFill>
              </a:rPr>
              <a:t> </a:t>
            </a:r>
            <a:r>
              <a:rPr lang="en-US" sz="2000" dirty="0" err="1">
                <a:solidFill>
                  <a:srgbClr val="0000FF"/>
                </a:solidFill>
              </a:rPr>
              <a:t>Hoàng</a:t>
            </a:r>
            <a:r>
              <a:rPr lang="en-US" sz="2000" dirty="0">
                <a:solidFill>
                  <a:srgbClr val="0000FF"/>
                </a:solidFill>
              </a:rPr>
              <a:t> </a:t>
            </a:r>
            <a:r>
              <a:rPr lang="en-US" sz="2000" dirty="0" err="1">
                <a:solidFill>
                  <a:srgbClr val="0000FF"/>
                </a:solidFill>
              </a:rPr>
              <a:t>thành</a:t>
            </a:r>
            <a:r>
              <a:rPr lang="en-US" sz="2000" dirty="0">
                <a:solidFill>
                  <a:srgbClr val="0000FF"/>
                </a:solidFill>
              </a:rPr>
              <a:t> </a:t>
            </a:r>
            <a:r>
              <a:rPr lang="en-US" sz="2000" dirty="0" err="1">
                <a:solidFill>
                  <a:srgbClr val="0000FF"/>
                </a:solidFill>
              </a:rPr>
              <a:t>lập</a:t>
            </a:r>
            <a:r>
              <a:rPr lang="en-US" sz="2000" dirty="0">
                <a:solidFill>
                  <a:srgbClr val="0000FF"/>
                </a:solidFill>
              </a:rPr>
              <a:t> </a:t>
            </a:r>
            <a:r>
              <a:rPr lang="en-US" sz="2000" dirty="0" err="1">
                <a:solidFill>
                  <a:srgbClr val="0000FF"/>
                </a:solidFill>
              </a:rPr>
              <a:t>nền</a:t>
            </a:r>
            <a:r>
              <a:rPr lang="en-US" sz="2000" dirty="0">
                <a:solidFill>
                  <a:srgbClr val="0000FF"/>
                </a:solidFill>
              </a:rPr>
              <a:t> </a:t>
            </a:r>
            <a:r>
              <a:rPr lang="en-US" sz="2000" dirty="0" err="1">
                <a:solidFill>
                  <a:srgbClr val="0000FF"/>
                </a:solidFill>
              </a:rPr>
              <a:t>cộng</a:t>
            </a:r>
            <a:r>
              <a:rPr lang="en-US" sz="2000" dirty="0">
                <a:solidFill>
                  <a:srgbClr val="0000FF"/>
                </a:solidFill>
              </a:rPr>
              <a:t> </a:t>
            </a:r>
            <a:r>
              <a:rPr lang="en-US" sz="2000" dirty="0" err="1">
                <a:solidFill>
                  <a:srgbClr val="0000FF"/>
                </a:solidFill>
              </a:rPr>
              <a:t>hòa</a:t>
            </a:r>
            <a:endParaRPr lang="en-US" sz="2000" dirty="0">
              <a:solidFill>
                <a:srgbClr val="0000FF"/>
              </a:solidFill>
            </a:endParaRPr>
          </a:p>
        </p:txBody>
      </p:sp>
      <p:sp>
        <p:nvSpPr>
          <p:cNvPr id="17" name="Rounded Rectangle 16"/>
          <p:cNvSpPr/>
          <p:nvPr/>
        </p:nvSpPr>
        <p:spPr>
          <a:xfrm>
            <a:off x="2209800" y="3683000"/>
            <a:ext cx="6705600" cy="635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sz="2000" dirty="0" smtClean="0">
                <a:solidFill>
                  <a:srgbClr val="0000FF"/>
                </a:solidFill>
              </a:rPr>
              <a:t>- </a:t>
            </a:r>
            <a:r>
              <a:rPr lang="en-US" sz="2000" dirty="0" err="1" smtClean="0">
                <a:solidFill>
                  <a:srgbClr val="0000FF"/>
                </a:solidFill>
              </a:rPr>
              <a:t>Thi</a:t>
            </a:r>
            <a:r>
              <a:rPr lang="en-US" sz="2000" dirty="0" smtClean="0">
                <a:solidFill>
                  <a:srgbClr val="0000FF"/>
                </a:solidFill>
              </a:rPr>
              <a:t> </a:t>
            </a:r>
            <a:r>
              <a:rPr lang="en-US" sz="2000" dirty="0" err="1">
                <a:solidFill>
                  <a:srgbClr val="0000FF"/>
                </a:solidFill>
              </a:rPr>
              <a:t>hành</a:t>
            </a:r>
            <a:r>
              <a:rPr lang="en-US" sz="2000" dirty="0">
                <a:solidFill>
                  <a:srgbClr val="0000FF"/>
                </a:solidFill>
              </a:rPr>
              <a:t> </a:t>
            </a:r>
            <a:r>
              <a:rPr lang="en-US" sz="2000" dirty="0" err="1">
                <a:solidFill>
                  <a:srgbClr val="0000FF"/>
                </a:solidFill>
              </a:rPr>
              <a:t>những</a:t>
            </a:r>
            <a:r>
              <a:rPr lang="en-US" sz="2000" dirty="0">
                <a:solidFill>
                  <a:srgbClr val="0000FF"/>
                </a:solidFill>
              </a:rPr>
              <a:t> </a:t>
            </a:r>
            <a:r>
              <a:rPr lang="en-US" sz="2000" dirty="0" err="1">
                <a:solidFill>
                  <a:srgbClr val="0000FF"/>
                </a:solidFill>
              </a:rPr>
              <a:t>cải</a:t>
            </a:r>
            <a:r>
              <a:rPr lang="en-US" sz="2000" dirty="0">
                <a:solidFill>
                  <a:srgbClr val="0000FF"/>
                </a:solidFill>
              </a:rPr>
              <a:t> </a:t>
            </a:r>
            <a:r>
              <a:rPr lang="en-US" sz="2000" dirty="0" err="1">
                <a:solidFill>
                  <a:srgbClr val="0000FF"/>
                </a:solidFill>
              </a:rPr>
              <a:t>cách</a:t>
            </a:r>
            <a:r>
              <a:rPr lang="en-US" sz="2000" dirty="0">
                <a:solidFill>
                  <a:srgbClr val="0000FF"/>
                </a:solidFill>
              </a:rPr>
              <a:t> </a:t>
            </a:r>
            <a:r>
              <a:rPr lang="en-US" sz="2000" dirty="0" err="1">
                <a:solidFill>
                  <a:srgbClr val="0000FF"/>
                </a:solidFill>
              </a:rPr>
              <a:t>dân</a:t>
            </a:r>
            <a:r>
              <a:rPr lang="en-US" sz="2000" dirty="0">
                <a:solidFill>
                  <a:srgbClr val="0000FF"/>
                </a:solidFill>
              </a:rPr>
              <a:t> </a:t>
            </a:r>
            <a:r>
              <a:rPr lang="en-US" sz="2000" dirty="0" err="1">
                <a:solidFill>
                  <a:srgbClr val="0000FF"/>
                </a:solidFill>
              </a:rPr>
              <a:t>chủ</a:t>
            </a:r>
            <a:r>
              <a:rPr lang="en-US" sz="2000" dirty="0">
                <a:solidFill>
                  <a:srgbClr val="0000FF"/>
                </a:solidFill>
              </a:rPr>
              <a:t>, </a:t>
            </a:r>
            <a:r>
              <a:rPr lang="en-US" sz="2000" dirty="0" err="1">
                <a:solidFill>
                  <a:srgbClr val="0000FF"/>
                </a:solidFill>
              </a:rPr>
              <a:t>giải</a:t>
            </a:r>
            <a:r>
              <a:rPr lang="en-US" sz="2000" dirty="0">
                <a:solidFill>
                  <a:srgbClr val="0000FF"/>
                </a:solidFill>
              </a:rPr>
              <a:t> </a:t>
            </a:r>
            <a:r>
              <a:rPr lang="en-US" sz="2000" dirty="0" err="1">
                <a:solidFill>
                  <a:srgbClr val="0000FF"/>
                </a:solidFill>
              </a:rPr>
              <a:t>quyết</a:t>
            </a:r>
            <a:r>
              <a:rPr lang="en-US" sz="2000" dirty="0">
                <a:solidFill>
                  <a:srgbClr val="0000FF"/>
                </a:solidFill>
              </a:rPr>
              <a:t> </a:t>
            </a:r>
            <a:r>
              <a:rPr lang="en-US" sz="2000" dirty="0" err="1">
                <a:solidFill>
                  <a:srgbClr val="0000FF"/>
                </a:solidFill>
              </a:rPr>
              <a:t>vấn</a:t>
            </a:r>
            <a:r>
              <a:rPr lang="en-US" sz="2000" dirty="0">
                <a:solidFill>
                  <a:srgbClr val="0000FF"/>
                </a:solidFill>
              </a:rPr>
              <a:t> </a:t>
            </a:r>
            <a:r>
              <a:rPr lang="en-US" sz="2000" dirty="0" err="1">
                <a:solidFill>
                  <a:srgbClr val="0000FF"/>
                </a:solidFill>
              </a:rPr>
              <a:t>đề</a:t>
            </a:r>
            <a:r>
              <a:rPr lang="en-US" sz="2000" dirty="0">
                <a:solidFill>
                  <a:srgbClr val="0000FF"/>
                </a:solidFill>
              </a:rPr>
              <a:t> </a:t>
            </a:r>
            <a:r>
              <a:rPr lang="en-US" sz="2000" dirty="0" err="1">
                <a:solidFill>
                  <a:srgbClr val="0000FF"/>
                </a:solidFill>
              </a:rPr>
              <a:t>ruộng</a:t>
            </a:r>
            <a:r>
              <a:rPr lang="en-US" sz="2000" dirty="0">
                <a:solidFill>
                  <a:srgbClr val="0000FF"/>
                </a:solidFill>
              </a:rPr>
              <a:t> </a:t>
            </a:r>
            <a:r>
              <a:rPr lang="en-US" sz="2000" dirty="0" err="1">
                <a:solidFill>
                  <a:srgbClr val="0000FF"/>
                </a:solidFill>
              </a:rPr>
              <a:t>đất</a:t>
            </a:r>
            <a:r>
              <a:rPr lang="en-US" sz="2000" dirty="0">
                <a:solidFill>
                  <a:srgbClr val="0000FF"/>
                </a:solidFill>
              </a:rPr>
              <a:t> </a:t>
            </a:r>
            <a:r>
              <a:rPr lang="en-US" sz="2000" dirty="0" err="1">
                <a:solidFill>
                  <a:srgbClr val="0000FF"/>
                </a:solidFill>
              </a:rPr>
              <a:t>cho</a:t>
            </a:r>
            <a:r>
              <a:rPr lang="en-US" sz="2000" dirty="0">
                <a:solidFill>
                  <a:srgbClr val="0000FF"/>
                </a:solidFill>
              </a:rPr>
              <a:t> </a:t>
            </a:r>
            <a:r>
              <a:rPr lang="en-US" sz="2000" dirty="0" err="1">
                <a:solidFill>
                  <a:srgbClr val="0000FF"/>
                </a:solidFill>
              </a:rPr>
              <a:t>nông</a:t>
            </a:r>
            <a:r>
              <a:rPr lang="en-US" sz="2000" dirty="0">
                <a:solidFill>
                  <a:srgbClr val="0000FF"/>
                </a:solidFill>
              </a:rPr>
              <a:t> </a:t>
            </a:r>
            <a:r>
              <a:rPr lang="en-US" sz="2000" dirty="0" err="1">
                <a:solidFill>
                  <a:srgbClr val="0000FF"/>
                </a:solidFill>
              </a:rPr>
              <a:t>dân</a:t>
            </a:r>
            <a:r>
              <a:rPr lang="en-US" sz="2000" dirty="0">
                <a:solidFill>
                  <a:srgbClr val="0000FF"/>
                </a:solidFill>
              </a:rPr>
              <a:t>.</a:t>
            </a:r>
          </a:p>
        </p:txBody>
      </p:sp>
      <p:cxnSp>
        <p:nvCxnSpPr>
          <p:cNvPr id="19" name="Straight Arrow Connector 18"/>
          <p:cNvCxnSpPr>
            <a:stCxn id="14" idx="6"/>
            <a:endCxn id="15" idx="1"/>
          </p:cNvCxnSpPr>
          <p:nvPr/>
        </p:nvCxnSpPr>
        <p:spPr>
          <a:xfrm flipV="1">
            <a:off x="1752600" y="2222500"/>
            <a:ext cx="457200" cy="889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6"/>
            <a:endCxn id="16" idx="1"/>
          </p:cNvCxnSpPr>
          <p:nvPr/>
        </p:nvCxnSpPr>
        <p:spPr>
          <a:xfrm>
            <a:off x="1752600" y="3111500"/>
            <a:ext cx="533400" cy="17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6"/>
          </p:cNvCxnSpPr>
          <p:nvPr/>
        </p:nvCxnSpPr>
        <p:spPr>
          <a:xfrm>
            <a:off x="1752600" y="3111500"/>
            <a:ext cx="457200" cy="825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ight Arrow 31"/>
          <p:cNvSpPr/>
          <p:nvPr/>
        </p:nvSpPr>
        <p:spPr>
          <a:xfrm>
            <a:off x="304800" y="4826000"/>
            <a:ext cx="1219200" cy="4445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2"/>
          <p:cNvSpPr txBox="1">
            <a:spLocks noChangeArrowheads="1"/>
          </p:cNvSpPr>
          <p:nvPr/>
        </p:nvSpPr>
        <p:spPr bwMode="auto">
          <a:xfrm>
            <a:off x="2057400" y="4762501"/>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dirty="0" err="1">
                <a:solidFill>
                  <a:srgbClr val="FF0000"/>
                </a:solidFill>
              </a:rPr>
              <a:t>Là</a:t>
            </a:r>
            <a:r>
              <a:rPr lang="en-US" sz="2400" dirty="0">
                <a:solidFill>
                  <a:srgbClr val="FF0000"/>
                </a:solidFill>
              </a:rPr>
              <a:t> </a:t>
            </a:r>
            <a:r>
              <a:rPr lang="en-US" sz="2400" dirty="0" err="1">
                <a:solidFill>
                  <a:srgbClr val="FF0000"/>
                </a:solidFill>
              </a:rPr>
              <a:t>đảng</a:t>
            </a:r>
            <a:r>
              <a:rPr lang="en-US" sz="2400" dirty="0">
                <a:solidFill>
                  <a:srgbClr val="FF0000"/>
                </a:solidFill>
              </a:rPr>
              <a:t> </a:t>
            </a:r>
            <a:r>
              <a:rPr lang="en-US" sz="2400" dirty="0" err="1">
                <a:solidFill>
                  <a:srgbClr val="FF0000"/>
                </a:solidFill>
              </a:rPr>
              <a:t>kiểu</a:t>
            </a:r>
            <a:r>
              <a:rPr lang="en-US" sz="2400" dirty="0">
                <a:solidFill>
                  <a:srgbClr val="FF0000"/>
                </a:solidFill>
              </a:rPr>
              <a:t> </a:t>
            </a:r>
            <a:r>
              <a:rPr lang="en-US" sz="2400" dirty="0" err="1">
                <a:solidFill>
                  <a:srgbClr val="FF0000"/>
                </a:solidFill>
              </a:rPr>
              <a:t>mới</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tổ</a:t>
            </a:r>
            <a:r>
              <a:rPr lang="en-US" sz="2400" dirty="0">
                <a:solidFill>
                  <a:srgbClr val="FF0000"/>
                </a:solidFill>
              </a:rPr>
              <a:t> </a:t>
            </a:r>
            <a:r>
              <a:rPr lang="en-US" sz="2400" dirty="0" err="1">
                <a:solidFill>
                  <a:srgbClr val="FF0000"/>
                </a:solidFill>
              </a:rPr>
              <a:t>chức</a:t>
            </a:r>
            <a:r>
              <a:rPr lang="en-US" sz="2400" dirty="0">
                <a:solidFill>
                  <a:srgbClr val="FF0000"/>
                </a:solidFill>
              </a:rPr>
              <a:t> </a:t>
            </a:r>
            <a:r>
              <a:rPr lang="en-US" sz="2400" dirty="0" err="1">
                <a:solidFill>
                  <a:srgbClr val="FF0000"/>
                </a:solidFill>
              </a:rPr>
              <a:t>lãnh</a:t>
            </a:r>
            <a:r>
              <a:rPr lang="en-US" sz="2400" dirty="0">
                <a:solidFill>
                  <a:srgbClr val="FF0000"/>
                </a:solidFill>
              </a:rPr>
              <a:t> </a:t>
            </a:r>
            <a:r>
              <a:rPr lang="en-US" sz="2400" dirty="0" err="1">
                <a:solidFill>
                  <a:srgbClr val="FF0000"/>
                </a:solidFill>
              </a:rPr>
              <a:t>đạo</a:t>
            </a:r>
            <a:r>
              <a:rPr lang="en-US" sz="2400" dirty="0">
                <a:solidFill>
                  <a:srgbClr val="FF0000"/>
                </a:solidFill>
              </a:rPr>
              <a:t> </a:t>
            </a:r>
            <a:r>
              <a:rPr lang="en-US" sz="2400" dirty="0" err="1">
                <a:solidFill>
                  <a:srgbClr val="FF0000"/>
                </a:solidFill>
              </a:rPr>
              <a:t>phong</a:t>
            </a:r>
            <a:r>
              <a:rPr lang="en-US" sz="2400" dirty="0">
                <a:solidFill>
                  <a:srgbClr val="FF0000"/>
                </a:solidFill>
              </a:rPr>
              <a:t> </a:t>
            </a:r>
            <a:r>
              <a:rPr lang="en-US" sz="2400" dirty="0" err="1">
                <a:solidFill>
                  <a:srgbClr val="FF0000"/>
                </a:solidFill>
              </a:rPr>
              <a:t>trào</a:t>
            </a:r>
            <a:r>
              <a:rPr lang="en-US" sz="2400" dirty="0">
                <a:solidFill>
                  <a:srgbClr val="FF0000"/>
                </a:solidFill>
              </a:rPr>
              <a:t> </a:t>
            </a:r>
            <a:r>
              <a:rPr lang="en-US" sz="2400" dirty="0" err="1">
                <a:solidFill>
                  <a:srgbClr val="FF0000"/>
                </a:solidFill>
              </a:rPr>
              <a:t>cách</a:t>
            </a:r>
            <a:r>
              <a:rPr lang="en-US" sz="2400" dirty="0">
                <a:solidFill>
                  <a:srgbClr val="FF0000"/>
                </a:solidFill>
              </a:rPr>
              <a:t> </a:t>
            </a:r>
            <a:r>
              <a:rPr lang="en-US" sz="2400" dirty="0" err="1">
                <a:solidFill>
                  <a:srgbClr val="FF0000"/>
                </a:solidFill>
              </a:rPr>
              <a:t>mạng</a:t>
            </a:r>
            <a:r>
              <a:rPr lang="en-US" sz="2400" dirty="0">
                <a:solidFill>
                  <a:srgbClr val="FF0000"/>
                </a:solidFill>
              </a:rPr>
              <a:t> </a:t>
            </a:r>
            <a:r>
              <a:rPr lang="en-US" sz="2400" dirty="0" err="1">
                <a:solidFill>
                  <a:srgbClr val="FF0000"/>
                </a:solidFill>
              </a:rPr>
              <a:t>Nga</a:t>
            </a:r>
            <a:endParaRPr lang="en-US" sz="2400" dirty="0">
              <a:solidFill>
                <a:srgbClr val="FF0000"/>
              </a:solidFill>
            </a:endParaRPr>
          </a:p>
        </p:txBody>
      </p:sp>
      <p:sp>
        <p:nvSpPr>
          <p:cNvPr id="6159" name="Rectangle 2"/>
          <p:cNvSpPr>
            <a:spLocks noGrp="1" noChangeArrowheads="1"/>
          </p:cNvSpPr>
          <p:nvPr>
            <p:ph type="title"/>
          </p:nvPr>
        </p:nvSpPr>
        <p:spPr>
          <a:xfrm>
            <a:off x="0" y="63500"/>
            <a:ext cx="8915400" cy="444500"/>
          </a:xfrm>
        </p:spPr>
        <p:txBody>
          <a:bodyPr>
            <a:normAutofit fontScale="90000"/>
          </a:bodyPr>
          <a:lstStyle/>
          <a:p>
            <a:pPr algn="just" eaLnBrk="1" hangingPunct="1"/>
            <a:r>
              <a:rPr lang="en-US" sz="2400" b="1" smtClean="0">
                <a:solidFill>
                  <a:srgbClr val="993366"/>
                </a:solidFill>
                <a:latin typeface="Times New Roman" pitchFamily="18" charset="0"/>
              </a:rPr>
              <a:t>II. Phong trào công nhân Nga và cuộc cách mạng 1905-1907</a:t>
            </a:r>
          </a:p>
        </p:txBody>
      </p:sp>
      <p:pic>
        <p:nvPicPr>
          <p:cNvPr id="18" name="Picture 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36399" y="272252"/>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5153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amond(in)">
                                      <p:cBhvr>
                                        <p:cTn id="30" dur="2000"/>
                                        <p:tgtEl>
                                          <p:spTgt spid="20"/>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amond(in)">
                                      <p:cBhvr>
                                        <p:cTn id="33" dur="2000"/>
                                        <p:tgtEl>
                                          <p:spTgt spid="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Horizontal)">
                                      <p:cBhvr>
                                        <p:cTn id="38" dur="500"/>
                                        <p:tgtEl>
                                          <p:spTgt spid="23"/>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Horizontal)">
                                      <p:cBhvr>
                                        <p:cTn id="41" dur="500"/>
                                        <p:tgtEl>
                                          <p:spTgt spid="1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strVal val="#ppt_w*0.70"/>
                                          </p:val>
                                        </p:tav>
                                        <p:tav tm="100000">
                                          <p:val>
                                            <p:strVal val="#ppt_w"/>
                                          </p:val>
                                        </p:tav>
                                      </p:tavLst>
                                    </p:anim>
                                    <p:anim calcmode="lin" valueType="num">
                                      <p:cBhvr>
                                        <p:cTn id="47" dur="1000" fill="hold"/>
                                        <p:tgtEl>
                                          <p:spTgt spid="32"/>
                                        </p:tgtEl>
                                        <p:attrNameLst>
                                          <p:attrName>ppt_h</p:attrName>
                                        </p:attrNameLst>
                                      </p:cBhvr>
                                      <p:tavLst>
                                        <p:tav tm="0">
                                          <p:val>
                                            <p:strVal val="#ppt_h"/>
                                          </p:val>
                                        </p:tav>
                                        <p:tav tm="100000">
                                          <p:val>
                                            <p:strVal val="#ppt_h"/>
                                          </p:val>
                                        </p:tav>
                                      </p:tavLst>
                                    </p:anim>
                                    <p:animEffect transition="in" filter="fade">
                                      <p:cBhvr>
                                        <p:cTn id="48" dur="1000"/>
                                        <p:tgtEl>
                                          <p:spTgt spid="32"/>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ppt_w</p:attrName>
                                        </p:attrNameLst>
                                      </p:cBhvr>
                                      <p:tavLst>
                                        <p:tav tm="0">
                                          <p:val>
                                            <p:strVal val="#ppt_w*0.70"/>
                                          </p:val>
                                        </p:tav>
                                        <p:tav tm="100000">
                                          <p:val>
                                            <p:strVal val="#ppt_w"/>
                                          </p:val>
                                        </p:tav>
                                      </p:tavLst>
                                    </p:anim>
                                    <p:anim calcmode="lin" valueType="num">
                                      <p:cBhvr>
                                        <p:cTn id="52" dur="1000" fill="hold"/>
                                        <p:tgtEl>
                                          <p:spTgt spid="33"/>
                                        </p:tgtEl>
                                        <p:attrNameLst>
                                          <p:attrName>ppt_h</p:attrName>
                                        </p:attrNameLst>
                                      </p:cBhvr>
                                      <p:tavLst>
                                        <p:tav tm="0">
                                          <p:val>
                                            <p:strVal val="#ppt_h"/>
                                          </p:val>
                                        </p:tav>
                                        <p:tav tm="100000">
                                          <p:val>
                                            <p:strVal val="#ppt_h"/>
                                          </p:val>
                                        </p:tav>
                                      </p:tavLst>
                                    </p:anim>
                                    <p:animEffect transition="in" filter="fade">
                                      <p:cBhvr>
                                        <p:cTn id="5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P spid="16" grpId="0" animBg="1"/>
      <p:bldP spid="17" grpId="0" animBg="1"/>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968" name="Group 104"/>
          <p:cNvGraphicFramePr>
            <a:graphicFrameLocks noGrp="1"/>
          </p:cNvGraphicFramePr>
          <p:nvPr/>
        </p:nvGraphicFramePr>
        <p:xfrm>
          <a:off x="0" y="1143000"/>
          <a:ext cx="8991600" cy="4381500"/>
        </p:xfrm>
        <a:graphic>
          <a:graphicData uri="http://schemas.openxmlformats.org/drawingml/2006/table">
            <a:tbl>
              <a:tblPr/>
              <a:tblGrid>
                <a:gridCol w="1591651"/>
                <a:gridCol w="7399949"/>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Thời</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kiện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_</a:t>
                      </a: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4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0" name="Text Box 97"/>
          <p:cNvSpPr txBox="1">
            <a:spLocks noChangeArrowheads="1"/>
          </p:cNvSpPr>
          <p:nvPr/>
        </p:nvSpPr>
        <p:spPr bwMode="auto">
          <a:xfrm>
            <a:off x="1752600" y="1418167"/>
            <a:ext cx="739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14 vạn công nhân Pê-tec-bua kéo đến cung điện Mùa Đông đưa yêu sách. </a:t>
            </a:r>
            <a:endParaRPr lang="en-US" sz="2400">
              <a:solidFill>
                <a:srgbClr val="FF0000"/>
              </a:solidFill>
              <a:cs typeface="Times New Roman" pitchFamily="18" charset="0"/>
            </a:endParaRPr>
          </a:p>
        </p:txBody>
      </p:sp>
      <p:sp>
        <p:nvSpPr>
          <p:cNvPr id="13" name="TextBox 12"/>
          <p:cNvSpPr txBox="1">
            <a:spLocks noChangeArrowheads="1"/>
          </p:cNvSpPr>
          <p:nvPr/>
        </p:nvSpPr>
        <p:spPr bwMode="auto">
          <a:xfrm>
            <a:off x="228600" y="1841501"/>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9/1/1905</a:t>
            </a:r>
          </a:p>
        </p:txBody>
      </p:sp>
      <p:sp>
        <p:nvSpPr>
          <p:cNvPr id="9243"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600" b="1" dirty="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II.  </a:t>
            </a:r>
            <a:r>
              <a:rPr lang="en-US" sz="2600" b="1" dirty="0" err="1">
                <a:solidFill>
                  <a:srgbClr val="FF00FF"/>
                </a:solidFill>
                <a:latin typeface="Times New Roman" pitchFamily="18" charset="0"/>
                <a:cs typeface="Times New Roman" pitchFamily="18" charset="0"/>
              </a:rPr>
              <a:t>Phong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trào</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công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tế</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cuối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thế</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kỉ</a:t>
            </a:r>
            <a:r>
              <a:rPr lang="en-US" sz="2600" b="1" dirty="0">
                <a:solidFill>
                  <a:srgbClr val="FF00FF"/>
                </a:solidFill>
                <a:latin typeface="Times New Roman" pitchFamily="18" charset="0"/>
                <a:cs typeface="Times New Roman" pitchFamily="18" charset="0"/>
              </a:rPr>
              <a:t> XIX- </a:t>
            </a:r>
            <a:r>
              <a:rPr lang="en-US" sz="2600" b="1" dirty="0" err="1">
                <a:solidFill>
                  <a:srgbClr val="FF00FF"/>
                </a:solidFill>
                <a:latin typeface="Times New Roman" pitchFamily="18" charset="0"/>
                <a:cs typeface="Times New Roman" pitchFamily="18" charset="0"/>
              </a:rPr>
              <a:t>đầu</a:t>
            </a:r>
            <a:r>
              <a:rPr lang="en-US" sz="2600" b="1" dirty="0">
                <a:solidFill>
                  <a:srgbClr val="FF00FF"/>
                </a:solidFill>
                <a:latin typeface="Times New Roman" pitchFamily="18" charset="0"/>
                <a:cs typeface="Times New Roman" pitchFamily="18" charset="0"/>
              </a:rPr>
              <a:t> TK XX</a:t>
            </a:r>
          </a:p>
        </p:txBody>
      </p:sp>
      <p:sp>
        <p:nvSpPr>
          <p:cNvPr id="9244" name="Text Box 13"/>
          <p:cNvSpPr txBox="1">
            <a:spLocks noChangeArrowheads="1"/>
          </p:cNvSpPr>
          <p:nvPr/>
        </p:nvSpPr>
        <p:spPr bwMode="auto">
          <a:xfrm>
            <a:off x="84138" y="583848"/>
            <a:ext cx="4487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b="1" dirty="0">
                <a:solidFill>
                  <a:srgbClr val="3333CC"/>
                </a:solidFill>
              </a:rPr>
              <a:t>2</a:t>
            </a:r>
            <a:r>
              <a:rPr lang="en-US" sz="2400" b="1" dirty="0" smtClean="0">
                <a:solidFill>
                  <a:srgbClr val="3333CC"/>
                </a:solidFill>
              </a:rPr>
              <a:t>. </a:t>
            </a:r>
            <a:r>
              <a:rPr lang="en-US" sz="2400" b="1" dirty="0" err="1">
                <a:solidFill>
                  <a:srgbClr val="3333CC"/>
                </a:solidFill>
              </a:rPr>
              <a:t>Cách</a:t>
            </a:r>
            <a:r>
              <a:rPr lang="en-US" sz="2400" b="1" dirty="0">
                <a:solidFill>
                  <a:srgbClr val="3333CC"/>
                </a:solidFill>
              </a:rPr>
              <a:t> </a:t>
            </a:r>
            <a:r>
              <a:rPr lang="en-US" sz="2400" b="1" dirty="0" err="1">
                <a:solidFill>
                  <a:srgbClr val="3333CC"/>
                </a:solidFill>
              </a:rPr>
              <a:t>mạng</a:t>
            </a:r>
            <a:r>
              <a:rPr lang="en-US" sz="2400" b="1" dirty="0">
                <a:solidFill>
                  <a:srgbClr val="3333CC"/>
                </a:solidFill>
              </a:rPr>
              <a:t> </a:t>
            </a:r>
            <a:r>
              <a:rPr lang="en-US" sz="2400" b="1" dirty="0" err="1">
                <a:solidFill>
                  <a:srgbClr val="3333CC"/>
                </a:solidFill>
              </a:rPr>
              <a:t>Nga</a:t>
            </a:r>
            <a:r>
              <a:rPr lang="en-US" sz="2400" b="1" dirty="0">
                <a:solidFill>
                  <a:srgbClr val="3333CC"/>
                </a:solidFill>
              </a:rPr>
              <a:t> 1905 - 1907</a:t>
            </a:r>
          </a:p>
        </p:txBody>
      </p:sp>
      <p:pic>
        <p:nvPicPr>
          <p:cNvPr id="7" name="Picture 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7658" y="301708"/>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24309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244"/>
                                        </p:tgtEl>
                                        <p:attrNameLst>
                                          <p:attrName>style.visibility</p:attrName>
                                        </p:attrNameLst>
                                      </p:cBhvr>
                                      <p:to>
                                        <p:strVal val="visible"/>
                                      </p:to>
                                    </p:set>
                                    <p:anim calcmode="lin" valueType="num">
                                      <p:cBhvr>
                                        <p:cTn id="7" dur="500" fill="hold"/>
                                        <p:tgtEl>
                                          <p:spTgt spid="9244"/>
                                        </p:tgtEl>
                                        <p:attrNameLst>
                                          <p:attrName>ppt_w</p:attrName>
                                        </p:attrNameLst>
                                      </p:cBhvr>
                                      <p:tavLst>
                                        <p:tav tm="0">
                                          <p:val>
                                            <p:fltVal val="0"/>
                                          </p:val>
                                        </p:tav>
                                        <p:tav tm="100000">
                                          <p:val>
                                            <p:strVal val="#ppt_w"/>
                                          </p:val>
                                        </p:tav>
                                      </p:tavLst>
                                    </p:anim>
                                    <p:anim calcmode="lin" valueType="num">
                                      <p:cBhvr>
                                        <p:cTn id="8" dur="500" fill="hold"/>
                                        <p:tgtEl>
                                          <p:spTgt spid="9244"/>
                                        </p:tgtEl>
                                        <p:attrNameLst>
                                          <p:attrName>ppt_h</p:attrName>
                                        </p:attrNameLst>
                                      </p:cBhvr>
                                      <p:tavLst>
                                        <p:tav tm="0">
                                          <p:val>
                                            <p:fltVal val="0"/>
                                          </p:val>
                                        </p:tav>
                                        <p:tav tm="100000">
                                          <p:val>
                                            <p:strVal val="#ppt_h"/>
                                          </p:val>
                                        </p:tav>
                                      </p:tavLst>
                                    </p:anim>
                                    <p:animEffect transition="in" filter="fade">
                                      <p:cBhvr>
                                        <p:cTn id="9" dur="500"/>
                                        <p:tgtEl>
                                          <p:spTgt spid="924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290"/>
                                        </p:tgtEl>
                                        <p:attrNameLst>
                                          <p:attrName>style.visibility</p:attrName>
                                        </p:attrNameLst>
                                      </p:cBhvr>
                                      <p:to>
                                        <p:strVal val="visible"/>
                                      </p:to>
                                    </p:set>
                                    <p:animEffect transition="in" filter="box(in)">
                                      <p:cBhvr>
                                        <p:cTn id="14" dur="500"/>
                                        <p:tgtEl>
                                          <p:spTgt spid="1129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p:bldP spid="13" grpId="0"/>
      <p:bldP spid="92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Text Box 5"/>
          <p:cNvSpPr txBox="1">
            <a:spLocks noChangeArrowheads="1"/>
          </p:cNvSpPr>
          <p:nvPr/>
        </p:nvSpPr>
        <p:spPr bwMode="auto">
          <a:xfrm>
            <a:off x="914400" y="5058834"/>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solidFill>
                  <a:srgbClr val="FF0000"/>
                </a:solidFill>
              </a:rPr>
              <a:t>Thảm sát Chủ nhật đẫm máu tại thủ đô Sankt Peterburg. </a:t>
            </a:r>
          </a:p>
        </p:txBody>
      </p:sp>
      <p:pic>
        <p:nvPicPr>
          <p:cNvPr id="10243"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2833"/>
            <a:ext cx="85344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953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ox(in)">
                                      <p:cBhvr>
                                        <p:cTn id="7"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968" name="Group 104"/>
          <p:cNvGraphicFramePr>
            <a:graphicFrameLocks noGrp="1"/>
          </p:cNvGraphicFramePr>
          <p:nvPr/>
        </p:nvGraphicFramePr>
        <p:xfrm>
          <a:off x="152400" y="1016000"/>
          <a:ext cx="8991600" cy="4402667"/>
        </p:xfrm>
        <a:graphic>
          <a:graphicData uri="http://schemas.openxmlformats.org/drawingml/2006/table">
            <a:tbl>
              <a:tblPr/>
              <a:tblGrid>
                <a:gridCol w="1591651"/>
                <a:gridCol w="7399949"/>
              </a:tblGrid>
              <a:tr h="4021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Thời</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kiện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9/1/1905</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4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9" name="Text Box 97"/>
          <p:cNvSpPr txBox="1">
            <a:spLocks noChangeArrowheads="1"/>
          </p:cNvSpPr>
          <p:nvPr/>
        </p:nvSpPr>
        <p:spPr bwMode="auto">
          <a:xfrm>
            <a:off x="1752600" y="1418167"/>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000">
                <a:cs typeface="Times New Roman" pitchFamily="18" charset="0"/>
              </a:rPr>
              <a:t>14 vạn công nhân Pê-tec-bua kéo đến cung điện Mùa Đông đưa yêu sách.</a:t>
            </a:r>
          </a:p>
        </p:txBody>
      </p:sp>
      <p:sp>
        <p:nvSpPr>
          <p:cNvPr id="11293" name="Text Box 97"/>
          <p:cNvSpPr txBox="1">
            <a:spLocks noChangeArrowheads="1"/>
          </p:cNvSpPr>
          <p:nvPr/>
        </p:nvSpPr>
        <p:spPr bwMode="auto">
          <a:xfrm>
            <a:off x="1752600" y="2518834"/>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Nông dân nổi dậy, đánh địa chủ phong kiến.</a:t>
            </a:r>
          </a:p>
        </p:txBody>
      </p:sp>
      <p:sp>
        <p:nvSpPr>
          <p:cNvPr id="13" name="TextBox 12"/>
          <p:cNvSpPr txBox="1">
            <a:spLocks noChangeArrowheads="1"/>
          </p:cNvSpPr>
          <p:nvPr/>
        </p:nvSpPr>
        <p:spPr bwMode="auto">
          <a:xfrm>
            <a:off x="381000" y="2857501"/>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5/1905</a:t>
            </a:r>
          </a:p>
        </p:txBody>
      </p:sp>
      <p:sp>
        <p:nvSpPr>
          <p:cNvPr id="11292"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600" b="1" dirty="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II.  </a:t>
            </a:r>
            <a:r>
              <a:rPr lang="en-US" sz="2600" b="1" dirty="0" err="1">
                <a:solidFill>
                  <a:srgbClr val="FF00FF"/>
                </a:solidFill>
                <a:latin typeface="Times New Roman" pitchFamily="18" charset="0"/>
                <a:cs typeface="Times New Roman" pitchFamily="18" charset="0"/>
              </a:rPr>
              <a:t>Phong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trào</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công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tế</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cuối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thế</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kỉ</a:t>
            </a:r>
            <a:r>
              <a:rPr lang="en-US" sz="2600" b="1" dirty="0">
                <a:solidFill>
                  <a:srgbClr val="FF00FF"/>
                </a:solidFill>
                <a:latin typeface="Times New Roman" pitchFamily="18" charset="0"/>
                <a:cs typeface="Times New Roman" pitchFamily="18" charset="0"/>
              </a:rPr>
              <a:t> XIX- </a:t>
            </a:r>
            <a:r>
              <a:rPr lang="en-US" sz="2600" b="1" dirty="0" err="1">
                <a:solidFill>
                  <a:srgbClr val="FF00FF"/>
                </a:solidFill>
                <a:latin typeface="Times New Roman" pitchFamily="18" charset="0"/>
                <a:cs typeface="Times New Roman" pitchFamily="18" charset="0"/>
              </a:rPr>
              <a:t>đầu</a:t>
            </a:r>
            <a:r>
              <a:rPr lang="en-US" sz="2600" b="1" dirty="0">
                <a:solidFill>
                  <a:srgbClr val="FF00FF"/>
                </a:solidFill>
                <a:latin typeface="Times New Roman" pitchFamily="18" charset="0"/>
                <a:cs typeface="Times New Roman" pitchFamily="18" charset="0"/>
              </a:rPr>
              <a:t> TK XX</a:t>
            </a:r>
          </a:p>
        </p:txBody>
      </p:sp>
      <p:sp>
        <p:nvSpPr>
          <p:cNvPr id="2" name="Text Box 13"/>
          <p:cNvSpPr txBox="1">
            <a:spLocks noChangeArrowheads="1"/>
          </p:cNvSpPr>
          <p:nvPr/>
        </p:nvSpPr>
        <p:spPr bwMode="auto">
          <a:xfrm>
            <a:off x="236538" y="486834"/>
            <a:ext cx="4487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b="1" dirty="0">
                <a:solidFill>
                  <a:srgbClr val="3333CC"/>
                </a:solidFill>
              </a:rPr>
              <a:t>2</a:t>
            </a:r>
            <a:r>
              <a:rPr lang="en-US" sz="2400" b="1" dirty="0" smtClean="0">
                <a:solidFill>
                  <a:srgbClr val="3333CC"/>
                </a:solidFill>
              </a:rPr>
              <a:t>. </a:t>
            </a:r>
            <a:r>
              <a:rPr lang="en-US" sz="2400" b="1" dirty="0" err="1">
                <a:solidFill>
                  <a:srgbClr val="3333CC"/>
                </a:solidFill>
              </a:rPr>
              <a:t>Cách</a:t>
            </a:r>
            <a:r>
              <a:rPr lang="en-US" sz="2400" b="1" dirty="0">
                <a:solidFill>
                  <a:srgbClr val="3333CC"/>
                </a:solidFill>
              </a:rPr>
              <a:t> </a:t>
            </a:r>
            <a:r>
              <a:rPr lang="en-US" sz="2400" b="1" dirty="0" err="1">
                <a:solidFill>
                  <a:srgbClr val="3333CC"/>
                </a:solidFill>
              </a:rPr>
              <a:t>mạng</a:t>
            </a:r>
            <a:r>
              <a:rPr lang="en-US" sz="2400" b="1" dirty="0">
                <a:solidFill>
                  <a:srgbClr val="3333CC"/>
                </a:solidFill>
              </a:rPr>
              <a:t> </a:t>
            </a:r>
            <a:r>
              <a:rPr lang="en-US" sz="2400" b="1" dirty="0" err="1">
                <a:solidFill>
                  <a:srgbClr val="3333CC"/>
                </a:solidFill>
              </a:rPr>
              <a:t>Nga</a:t>
            </a:r>
            <a:r>
              <a:rPr lang="en-US" sz="2400" b="1" dirty="0">
                <a:solidFill>
                  <a:srgbClr val="3333CC"/>
                </a:solidFill>
              </a:rPr>
              <a:t> 1905 - 1907</a:t>
            </a:r>
          </a:p>
        </p:txBody>
      </p:sp>
      <p:pic>
        <p:nvPicPr>
          <p:cNvPr id="8" name="Picture 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7658" y="301708"/>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400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293"/>
                                        </p:tgtEl>
                                        <p:attrNameLst>
                                          <p:attrName>style.visibility</p:attrName>
                                        </p:attrNameLst>
                                      </p:cBhvr>
                                      <p:to>
                                        <p:strVal val="visible"/>
                                      </p:to>
                                    </p:set>
                                    <p:animEffect transition="in" filter="strips(downLeft)">
                                      <p:cBhvr>
                                        <p:cTn id="10" dur="500"/>
                                        <p:tgtEl>
                                          <p:spTgt spid="1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6" y="127000"/>
            <a:ext cx="8842375" cy="45720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2"/>
          <p:cNvSpPr>
            <a:spLocks noChangeArrowheads="1"/>
          </p:cNvSpPr>
          <p:nvPr/>
        </p:nvSpPr>
        <p:spPr bwMode="auto">
          <a:xfrm>
            <a:off x="228600" y="4769555"/>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latin typeface="Times New Roman" pitchFamily="18" charset="0"/>
                <a:cs typeface="Times New Roman" pitchFamily="18" charset="0"/>
              </a:rPr>
              <a:t>- 5 - 1905,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4503436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968" name="Group 104"/>
          <p:cNvGraphicFramePr>
            <a:graphicFrameLocks noGrp="1"/>
          </p:cNvGraphicFramePr>
          <p:nvPr/>
        </p:nvGraphicFramePr>
        <p:xfrm>
          <a:off x="152400" y="1016000"/>
          <a:ext cx="8991600" cy="4402667"/>
        </p:xfrm>
        <a:graphic>
          <a:graphicData uri="http://schemas.openxmlformats.org/drawingml/2006/table">
            <a:tbl>
              <a:tblPr/>
              <a:tblGrid>
                <a:gridCol w="1591651"/>
                <a:gridCol w="7399949"/>
              </a:tblGrid>
              <a:tr h="4021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Thời</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kiện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9/1/1905</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4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7" name="Text Box 97"/>
          <p:cNvSpPr txBox="1">
            <a:spLocks noChangeArrowheads="1"/>
          </p:cNvSpPr>
          <p:nvPr/>
        </p:nvSpPr>
        <p:spPr bwMode="auto">
          <a:xfrm>
            <a:off x="1752600" y="1418167"/>
            <a:ext cx="723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000">
                <a:cs typeface="Times New Roman" pitchFamily="18" charset="0"/>
              </a:rPr>
              <a:t>14 vạn công nhân Pê-tec-bua kéo đến cung điện Mùa Đông đưa yêu sách.</a:t>
            </a:r>
          </a:p>
        </p:txBody>
      </p:sp>
      <p:sp>
        <p:nvSpPr>
          <p:cNvPr id="11293" name="Text Box 97"/>
          <p:cNvSpPr txBox="1">
            <a:spLocks noChangeArrowheads="1"/>
          </p:cNvSpPr>
          <p:nvPr/>
        </p:nvSpPr>
        <p:spPr bwMode="auto">
          <a:xfrm>
            <a:off x="1752600" y="2518834"/>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Nông dân nổi dậy, đánh địa chủ phong kiến.</a:t>
            </a:r>
          </a:p>
        </p:txBody>
      </p:sp>
      <p:sp>
        <p:nvSpPr>
          <p:cNvPr id="11295" name="Text Box 97"/>
          <p:cNvSpPr txBox="1">
            <a:spLocks noChangeArrowheads="1"/>
          </p:cNvSpPr>
          <p:nvPr/>
        </p:nvSpPr>
        <p:spPr bwMode="auto">
          <a:xfrm>
            <a:off x="1752600" y="353483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Thủy thủ trên chiến hạm Pô-tem-kin khởi nghĩa</a:t>
            </a:r>
          </a:p>
        </p:txBody>
      </p:sp>
      <p:sp>
        <p:nvSpPr>
          <p:cNvPr id="13" name="TextBox 12"/>
          <p:cNvSpPr txBox="1">
            <a:spLocks noChangeArrowheads="1"/>
          </p:cNvSpPr>
          <p:nvPr/>
        </p:nvSpPr>
        <p:spPr bwMode="auto">
          <a:xfrm>
            <a:off x="381000" y="2857501"/>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5/1905</a:t>
            </a:r>
          </a:p>
        </p:txBody>
      </p:sp>
      <p:sp>
        <p:nvSpPr>
          <p:cNvPr id="14" name="TextBox 13"/>
          <p:cNvSpPr txBox="1">
            <a:spLocks noChangeArrowheads="1"/>
          </p:cNvSpPr>
          <p:nvPr/>
        </p:nvSpPr>
        <p:spPr bwMode="auto">
          <a:xfrm>
            <a:off x="304800" y="3619501"/>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6/ 1905</a:t>
            </a:r>
          </a:p>
        </p:txBody>
      </p:sp>
      <p:sp>
        <p:nvSpPr>
          <p:cNvPr id="13342"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b="1" dirty="0">
                <a:solidFill>
                  <a:srgbClr val="FF00FF"/>
                </a:solidFill>
              </a:rPr>
              <a:t> </a:t>
            </a:r>
            <a:r>
              <a:rPr lang="en-US" sz="2400" b="1" dirty="0" smtClean="0">
                <a:solidFill>
                  <a:srgbClr val="FF00FF"/>
                </a:solidFill>
              </a:rPr>
              <a:t>II.  </a:t>
            </a:r>
            <a:r>
              <a:rPr lang="en-US" sz="2400" b="1" dirty="0" err="1">
                <a:solidFill>
                  <a:srgbClr val="FF00FF"/>
                </a:solidFill>
              </a:rPr>
              <a:t>Phong</a:t>
            </a:r>
            <a:r>
              <a:rPr lang="en-US" sz="2400" b="1" dirty="0">
                <a:solidFill>
                  <a:srgbClr val="FF00FF"/>
                </a:solidFill>
              </a:rPr>
              <a:t> </a:t>
            </a:r>
            <a:r>
              <a:rPr lang="en-US" sz="2400" b="1" dirty="0" err="1">
                <a:solidFill>
                  <a:srgbClr val="FF00FF"/>
                </a:solidFill>
              </a:rPr>
              <a:t>trào</a:t>
            </a:r>
            <a:r>
              <a:rPr lang="en-US" sz="2400" b="1" dirty="0">
                <a:solidFill>
                  <a:srgbClr val="FF00FF"/>
                </a:solidFill>
              </a:rPr>
              <a:t> </a:t>
            </a:r>
            <a:r>
              <a:rPr lang="en-US" sz="2400" b="1" dirty="0" err="1">
                <a:solidFill>
                  <a:srgbClr val="FF00FF"/>
                </a:solidFill>
              </a:rPr>
              <a:t>công</a:t>
            </a:r>
            <a:r>
              <a:rPr lang="en-US" sz="2400" b="1" dirty="0">
                <a:solidFill>
                  <a:srgbClr val="FF00FF"/>
                </a:solidFill>
              </a:rPr>
              <a:t> </a:t>
            </a:r>
            <a:r>
              <a:rPr lang="en-US" sz="2400" b="1" dirty="0" err="1">
                <a:solidFill>
                  <a:srgbClr val="FF00FF"/>
                </a:solidFill>
              </a:rPr>
              <a:t>nhân</a:t>
            </a:r>
            <a:r>
              <a:rPr lang="en-US" sz="2400" b="1" dirty="0">
                <a:solidFill>
                  <a:srgbClr val="FF00FF"/>
                </a:solidFill>
              </a:rPr>
              <a:t> </a:t>
            </a:r>
            <a:r>
              <a:rPr lang="en-US" sz="2400" b="1" dirty="0" err="1">
                <a:solidFill>
                  <a:srgbClr val="FF00FF"/>
                </a:solidFill>
              </a:rPr>
              <a:t>quốc</a:t>
            </a:r>
            <a:r>
              <a:rPr lang="en-US" sz="2400" b="1" dirty="0">
                <a:solidFill>
                  <a:srgbClr val="FF00FF"/>
                </a:solidFill>
              </a:rPr>
              <a:t> </a:t>
            </a:r>
            <a:r>
              <a:rPr lang="en-US" sz="2400" b="1" dirty="0" err="1">
                <a:solidFill>
                  <a:srgbClr val="FF00FF"/>
                </a:solidFill>
              </a:rPr>
              <a:t>tế</a:t>
            </a:r>
            <a:r>
              <a:rPr lang="en-US" sz="2400" b="1" dirty="0">
                <a:solidFill>
                  <a:srgbClr val="FF00FF"/>
                </a:solidFill>
              </a:rPr>
              <a:t> </a:t>
            </a:r>
            <a:r>
              <a:rPr lang="en-US" sz="2400" b="1" dirty="0" err="1">
                <a:solidFill>
                  <a:srgbClr val="FF00FF"/>
                </a:solidFill>
              </a:rPr>
              <a:t>cuối</a:t>
            </a:r>
            <a:r>
              <a:rPr lang="en-US" sz="2400" b="1" dirty="0">
                <a:solidFill>
                  <a:srgbClr val="FF00FF"/>
                </a:solidFill>
              </a:rPr>
              <a:t> </a:t>
            </a:r>
            <a:r>
              <a:rPr lang="en-US" sz="2400" b="1" dirty="0" err="1">
                <a:solidFill>
                  <a:srgbClr val="FF00FF"/>
                </a:solidFill>
              </a:rPr>
              <a:t>thế</a:t>
            </a:r>
            <a:r>
              <a:rPr lang="en-US" sz="2400" b="1" dirty="0">
                <a:solidFill>
                  <a:srgbClr val="FF00FF"/>
                </a:solidFill>
              </a:rPr>
              <a:t> </a:t>
            </a:r>
            <a:r>
              <a:rPr lang="en-US" sz="2400" b="1" dirty="0" err="1">
                <a:solidFill>
                  <a:srgbClr val="FF00FF"/>
                </a:solidFill>
              </a:rPr>
              <a:t>kỉ</a:t>
            </a:r>
            <a:r>
              <a:rPr lang="en-US" sz="2400" b="1" dirty="0">
                <a:solidFill>
                  <a:srgbClr val="FF00FF"/>
                </a:solidFill>
              </a:rPr>
              <a:t> XIX- </a:t>
            </a:r>
            <a:r>
              <a:rPr lang="en-US" sz="2400" b="1" dirty="0" err="1">
                <a:solidFill>
                  <a:srgbClr val="FF00FF"/>
                </a:solidFill>
              </a:rPr>
              <a:t>đầu</a:t>
            </a:r>
            <a:r>
              <a:rPr lang="en-US" sz="2400" b="1" dirty="0">
                <a:solidFill>
                  <a:srgbClr val="FF00FF"/>
                </a:solidFill>
              </a:rPr>
              <a:t> TK XX</a:t>
            </a:r>
          </a:p>
        </p:txBody>
      </p:sp>
      <p:sp>
        <p:nvSpPr>
          <p:cNvPr id="13343" name="Text Box 13"/>
          <p:cNvSpPr txBox="1">
            <a:spLocks noChangeArrowheads="1"/>
          </p:cNvSpPr>
          <p:nvPr/>
        </p:nvSpPr>
        <p:spPr bwMode="auto">
          <a:xfrm>
            <a:off x="236538" y="486834"/>
            <a:ext cx="4487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b="1" dirty="0">
                <a:solidFill>
                  <a:srgbClr val="3333CC"/>
                </a:solidFill>
              </a:rPr>
              <a:t>2</a:t>
            </a:r>
            <a:r>
              <a:rPr lang="en-US" sz="2400" b="1" dirty="0" smtClean="0">
                <a:solidFill>
                  <a:srgbClr val="3333CC"/>
                </a:solidFill>
              </a:rPr>
              <a:t>. </a:t>
            </a:r>
            <a:r>
              <a:rPr lang="en-US" sz="2400" b="1" dirty="0" err="1">
                <a:solidFill>
                  <a:srgbClr val="3333CC"/>
                </a:solidFill>
              </a:rPr>
              <a:t>Cách</a:t>
            </a:r>
            <a:r>
              <a:rPr lang="en-US" sz="2400" b="1" dirty="0">
                <a:solidFill>
                  <a:srgbClr val="3333CC"/>
                </a:solidFill>
              </a:rPr>
              <a:t> </a:t>
            </a:r>
            <a:r>
              <a:rPr lang="en-US" sz="2400" b="1" dirty="0" err="1">
                <a:solidFill>
                  <a:srgbClr val="3333CC"/>
                </a:solidFill>
              </a:rPr>
              <a:t>mạng</a:t>
            </a:r>
            <a:r>
              <a:rPr lang="en-US" sz="2400" b="1" dirty="0">
                <a:solidFill>
                  <a:srgbClr val="3333CC"/>
                </a:solidFill>
              </a:rPr>
              <a:t> </a:t>
            </a:r>
            <a:r>
              <a:rPr lang="en-US" sz="2400" b="1" dirty="0" err="1">
                <a:solidFill>
                  <a:srgbClr val="3333CC"/>
                </a:solidFill>
              </a:rPr>
              <a:t>Nga</a:t>
            </a:r>
            <a:r>
              <a:rPr lang="en-US" sz="2400" b="1" dirty="0">
                <a:solidFill>
                  <a:srgbClr val="3333CC"/>
                </a:solidFill>
              </a:rPr>
              <a:t> 1905 - 1907</a:t>
            </a:r>
          </a:p>
        </p:txBody>
      </p:sp>
      <p:pic>
        <p:nvPicPr>
          <p:cNvPr id="10" name="Picture 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65263" y="4825"/>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65056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Horizontal)">
                                      <p:cBhvr>
                                        <p:cTn id="7" dur="500"/>
                                        <p:tgtEl>
                                          <p:spTgt spid="1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1295"/>
                                        </p:tgtEl>
                                        <p:attrNameLst>
                                          <p:attrName>style.visibility</p:attrName>
                                        </p:attrNameLst>
                                      </p:cBhvr>
                                      <p:to>
                                        <p:strVal val="visible"/>
                                      </p:to>
                                    </p:set>
                                    <p:animEffect transition="in" filter="barn(inHorizontal)">
                                      <p:cBhvr>
                                        <p:cTn id="10"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685800" y="2222501"/>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a:p>
        </p:txBody>
      </p:sp>
      <p:pic>
        <p:nvPicPr>
          <p:cNvPr id="14339" name="Picture 11"/>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04800" y="762000"/>
            <a:ext cx="84582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4"/>
          <p:cNvSpPr txBox="1">
            <a:spLocks noChangeArrowheads="1"/>
          </p:cNvSpPr>
          <p:nvPr/>
        </p:nvSpPr>
        <p:spPr bwMode="auto">
          <a:xfrm>
            <a:off x="1447800" y="5282848"/>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endParaRPr lang="vi-VN"/>
          </a:p>
        </p:txBody>
      </p:sp>
      <p:sp>
        <p:nvSpPr>
          <p:cNvPr id="14341" name="Text Box 15"/>
          <p:cNvSpPr txBox="1">
            <a:spLocks noChangeArrowheads="1"/>
          </p:cNvSpPr>
          <p:nvPr/>
        </p:nvSpPr>
        <p:spPr bwMode="auto">
          <a:xfrm>
            <a:off x="1981200" y="5207001"/>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b="1">
                <a:solidFill>
                  <a:srgbClr val="0000FF"/>
                </a:solidFill>
              </a:rPr>
              <a:t>Thủy thủ tàu Pô-tem-kin</a:t>
            </a:r>
          </a:p>
        </p:txBody>
      </p:sp>
      <p:sp>
        <p:nvSpPr>
          <p:cNvPr id="14342"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b="1" dirty="0">
                <a:solidFill>
                  <a:srgbClr val="FF00FF"/>
                </a:solidFill>
              </a:rPr>
              <a:t> </a:t>
            </a:r>
            <a:r>
              <a:rPr lang="en-US" sz="2400" b="1" dirty="0" smtClean="0">
                <a:solidFill>
                  <a:srgbClr val="FF00FF"/>
                </a:solidFill>
              </a:rPr>
              <a:t>II.  </a:t>
            </a:r>
            <a:r>
              <a:rPr lang="en-US" sz="2400" b="1" dirty="0" err="1">
                <a:solidFill>
                  <a:srgbClr val="FF00FF"/>
                </a:solidFill>
              </a:rPr>
              <a:t>Phong</a:t>
            </a:r>
            <a:r>
              <a:rPr lang="en-US" sz="2400" b="1" dirty="0">
                <a:solidFill>
                  <a:srgbClr val="FF00FF"/>
                </a:solidFill>
              </a:rPr>
              <a:t> </a:t>
            </a:r>
            <a:r>
              <a:rPr lang="en-US" sz="2400" b="1" dirty="0" err="1">
                <a:solidFill>
                  <a:srgbClr val="FF00FF"/>
                </a:solidFill>
              </a:rPr>
              <a:t>trào</a:t>
            </a:r>
            <a:r>
              <a:rPr lang="en-US" sz="2400" b="1" dirty="0">
                <a:solidFill>
                  <a:srgbClr val="FF00FF"/>
                </a:solidFill>
              </a:rPr>
              <a:t> </a:t>
            </a:r>
            <a:r>
              <a:rPr lang="en-US" sz="2400" b="1" dirty="0" err="1">
                <a:solidFill>
                  <a:srgbClr val="FF00FF"/>
                </a:solidFill>
              </a:rPr>
              <a:t>công</a:t>
            </a:r>
            <a:r>
              <a:rPr lang="en-US" sz="2400" b="1" dirty="0">
                <a:solidFill>
                  <a:srgbClr val="FF00FF"/>
                </a:solidFill>
              </a:rPr>
              <a:t> </a:t>
            </a:r>
            <a:r>
              <a:rPr lang="en-US" sz="2400" b="1" dirty="0" err="1">
                <a:solidFill>
                  <a:srgbClr val="FF00FF"/>
                </a:solidFill>
              </a:rPr>
              <a:t>nhân</a:t>
            </a:r>
            <a:r>
              <a:rPr lang="en-US" sz="2400" b="1" dirty="0">
                <a:solidFill>
                  <a:srgbClr val="FF00FF"/>
                </a:solidFill>
              </a:rPr>
              <a:t> </a:t>
            </a:r>
            <a:r>
              <a:rPr lang="en-US" sz="2400" b="1" dirty="0" err="1">
                <a:solidFill>
                  <a:srgbClr val="FF00FF"/>
                </a:solidFill>
              </a:rPr>
              <a:t>quốc</a:t>
            </a:r>
            <a:r>
              <a:rPr lang="en-US" sz="2400" b="1" dirty="0">
                <a:solidFill>
                  <a:srgbClr val="FF00FF"/>
                </a:solidFill>
              </a:rPr>
              <a:t> </a:t>
            </a:r>
            <a:r>
              <a:rPr lang="en-US" sz="2400" b="1" dirty="0" err="1">
                <a:solidFill>
                  <a:srgbClr val="FF00FF"/>
                </a:solidFill>
              </a:rPr>
              <a:t>tế</a:t>
            </a:r>
            <a:r>
              <a:rPr lang="en-US" sz="2400" b="1" dirty="0">
                <a:solidFill>
                  <a:srgbClr val="FF00FF"/>
                </a:solidFill>
              </a:rPr>
              <a:t> </a:t>
            </a:r>
            <a:r>
              <a:rPr lang="en-US" sz="2400" b="1" dirty="0" err="1">
                <a:solidFill>
                  <a:srgbClr val="FF00FF"/>
                </a:solidFill>
              </a:rPr>
              <a:t>cuối</a:t>
            </a:r>
            <a:r>
              <a:rPr lang="en-US" sz="2400" b="1" dirty="0">
                <a:solidFill>
                  <a:srgbClr val="FF00FF"/>
                </a:solidFill>
              </a:rPr>
              <a:t> </a:t>
            </a:r>
            <a:r>
              <a:rPr lang="en-US" sz="2400" b="1" dirty="0" err="1">
                <a:solidFill>
                  <a:srgbClr val="FF00FF"/>
                </a:solidFill>
              </a:rPr>
              <a:t>thế</a:t>
            </a:r>
            <a:r>
              <a:rPr lang="en-US" sz="2400" b="1" dirty="0">
                <a:solidFill>
                  <a:srgbClr val="FF00FF"/>
                </a:solidFill>
              </a:rPr>
              <a:t> </a:t>
            </a:r>
            <a:r>
              <a:rPr lang="en-US" sz="2400" b="1" dirty="0" err="1">
                <a:solidFill>
                  <a:srgbClr val="FF00FF"/>
                </a:solidFill>
              </a:rPr>
              <a:t>kỉ</a:t>
            </a:r>
            <a:r>
              <a:rPr lang="en-US" sz="2400" b="1" dirty="0">
                <a:solidFill>
                  <a:srgbClr val="FF00FF"/>
                </a:solidFill>
              </a:rPr>
              <a:t> XIX- </a:t>
            </a:r>
            <a:r>
              <a:rPr lang="en-US" sz="2400" b="1" dirty="0" err="1">
                <a:solidFill>
                  <a:srgbClr val="FF00FF"/>
                </a:solidFill>
              </a:rPr>
              <a:t>đầu</a:t>
            </a:r>
            <a:r>
              <a:rPr lang="en-US" sz="2400" b="1" dirty="0">
                <a:solidFill>
                  <a:srgbClr val="FF00FF"/>
                </a:solidFill>
              </a:rPr>
              <a:t> TK XX</a:t>
            </a:r>
          </a:p>
        </p:txBody>
      </p:sp>
    </p:spTree>
    <p:extLst>
      <p:ext uri="{BB962C8B-B14F-4D97-AF65-F5344CB8AC3E}">
        <p14:creationId xmlns:p14="http://schemas.microsoft.com/office/powerpoint/2010/main" val="180305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676405"/>
          </a:xfrm>
          <a:prstGeom prst="rect">
            <a:avLst/>
          </a:prstGeom>
          <a:noFill/>
          <a:extLst>
            <a:ext uri="{909E8E84-426E-40DD-AFC4-6F175D3DCCD1}">
              <a14:hiddenFill xmlns:a14="http://schemas.microsoft.com/office/drawing/2010/main">
                <a:solidFill>
                  <a:srgbClr val="FFFFFF"/>
                </a:solidFill>
              </a14:hiddenFill>
            </a:ext>
          </a:extLst>
        </p:spPr>
      </p:pic>
      <p:sp>
        <p:nvSpPr>
          <p:cNvPr id="4098" name="Text Box 79"/>
          <p:cNvSpPr txBox="1">
            <a:spLocks noChangeArrowheads="1"/>
          </p:cNvSpPr>
          <p:nvPr/>
        </p:nvSpPr>
        <p:spPr bwMode="auto">
          <a:xfrm>
            <a:off x="510639" y="5275601"/>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hangingPunct="1">
              <a:spcBef>
                <a:spcPct val="50000"/>
              </a:spcBef>
            </a:pPr>
            <a:r>
              <a:rPr lang="en-US" sz="2400" dirty="0">
                <a:cs typeface="Times New Roman" pitchFamily="18" charset="0"/>
              </a:rPr>
              <a:t>Lao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trẻ</a:t>
            </a:r>
            <a:r>
              <a:rPr lang="en-US" sz="2400" dirty="0">
                <a:cs typeface="Times New Roman" pitchFamily="18" charset="0"/>
              </a:rPr>
              <a:t> </a:t>
            </a:r>
            <a:r>
              <a:rPr lang="en-US" sz="2400" dirty="0" err="1">
                <a:cs typeface="Times New Roman" pitchFamily="18" charset="0"/>
              </a:rPr>
              <a:t>em</a:t>
            </a:r>
            <a:r>
              <a:rPr lang="en-US" sz="2400" dirty="0">
                <a:cs typeface="Times New Roman" pitchFamily="18" charset="0"/>
              </a:rPr>
              <a:t> </a:t>
            </a: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hầm</a:t>
            </a:r>
            <a:r>
              <a:rPr lang="en-US" sz="2400" dirty="0">
                <a:cs typeface="Times New Roman" pitchFamily="18" charset="0"/>
              </a:rPr>
              <a:t> </a:t>
            </a:r>
            <a:r>
              <a:rPr lang="en-US" sz="2400" dirty="0" err="1">
                <a:cs typeface="Times New Roman" pitchFamily="18" charset="0"/>
              </a:rPr>
              <a:t>mỏ</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Anh</a:t>
            </a:r>
            <a:endParaRPr lang="en-US" sz="2400" dirty="0">
              <a:cs typeface="Times New Roman" pitchFamily="18" charset="0"/>
            </a:endParaRPr>
          </a:p>
        </p:txBody>
      </p:sp>
      <p:pic>
        <p:nvPicPr>
          <p:cNvPr id="4099"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13000"/>
            <a:ext cx="6705600" cy="283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3"/>
          <p:cNvSpPr>
            <a:spLocks noChangeArrowheads="1"/>
          </p:cNvSpPr>
          <p:nvPr/>
        </p:nvSpPr>
        <p:spPr bwMode="auto">
          <a:xfrm>
            <a:off x="16823" y="461664"/>
            <a:ext cx="5957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400" b="1" dirty="0">
                <a:solidFill>
                  <a:srgbClr val="FF0000"/>
                </a:solidFill>
                <a:latin typeface="Times New Roman" pitchFamily="18" charset="0"/>
                <a:cs typeface="Times New Roman" pitchFamily="18" charset="0"/>
              </a:rPr>
              <a:t>1.Phong </a:t>
            </a:r>
            <a:r>
              <a:rPr lang="en-US" sz="2400" b="1" dirty="0" err="1">
                <a:solidFill>
                  <a:srgbClr val="FF0000"/>
                </a:solidFill>
                <a:latin typeface="Times New Roman" pitchFamily="18" charset="0"/>
                <a:cs typeface="Times New Roman" pitchFamily="18" charset="0"/>
              </a:rPr>
              <a:t>trào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máy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móc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công</a:t>
            </a:r>
            <a:r>
              <a:rPr lang="en-US" sz="2400" b="1" dirty="0">
                <a:solidFill>
                  <a:srgbClr val="FF0000"/>
                </a:solidFill>
                <a:latin typeface="Times New Roman" pitchFamily="18" charset="0"/>
                <a:cs typeface="Times New Roman" pitchFamily="18" charset="0"/>
              </a:rPr>
              <a:t>:</a:t>
            </a:r>
          </a:p>
        </p:txBody>
      </p:sp>
      <p:sp>
        <p:nvSpPr>
          <p:cNvPr id="9" name="Rectangle 74"/>
          <p:cNvSpPr>
            <a:spLocks noChangeArrowheads="1"/>
          </p:cNvSpPr>
          <p:nvPr/>
        </p:nvSpPr>
        <p:spPr bwMode="auto">
          <a:xfrm>
            <a:off x="245423" y="953072"/>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dirty="0">
                <a:solidFill>
                  <a:srgbClr val="CC0099"/>
                </a:solidFill>
                <a:latin typeface="Times New Roman" pitchFamily="18" charset="0"/>
                <a:cs typeface="Times New Roman" pitchFamily="18" charset="0"/>
              </a:rPr>
              <a:t>a. </a:t>
            </a:r>
            <a:r>
              <a:rPr lang="en-US" sz="2400" b="1" u="sng" dirty="0" err="1">
                <a:solidFill>
                  <a:srgbClr val="CC0099"/>
                </a:solidFill>
                <a:latin typeface="Times New Roman" pitchFamily="18" charset="0"/>
                <a:cs typeface="Times New Roman" pitchFamily="18" charset="0"/>
              </a:rPr>
              <a:t>Nguyên</a:t>
            </a:r>
            <a:r>
              <a:rPr lang="en-US" sz="2400" b="1" u="sng" dirty="0">
                <a:solidFill>
                  <a:srgbClr val="CC0099"/>
                </a:solidFill>
                <a:latin typeface="Times New Roman" pitchFamily="18" charset="0"/>
                <a:cs typeface="Times New Roman" pitchFamily="18" charset="0"/>
              </a:rPr>
              <a:t> </a:t>
            </a:r>
            <a:r>
              <a:rPr lang="en-US" sz="2400" b="1" u="sng" dirty="0" err="1">
                <a:solidFill>
                  <a:srgbClr val="CC0099"/>
                </a:solidFill>
                <a:latin typeface="Times New Roman" pitchFamily="18" charset="0"/>
                <a:cs typeface="Times New Roman" pitchFamily="18" charset="0"/>
              </a:rPr>
              <a:t>nhân</a:t>
            </a:r>
            <a:r>
              <a:rPr lang="en-US" sz="2400" b="1" u="sng" dirty="0">
                <a:solidFill>
                  <a:srgbClr val="CC0099"/>
                </a:solidFill>
                <a:latin typeface="Times New Roman" pitchFamily="18" charset="0"/>
                <a:cs typeface="Times New Roman" pitchFamily="18" charset="0"/>
              </a:rPr>
              <a:t>:</a:t>
            </a:r>
            <a:endParaRPr lang="en-US" sz="2400" b="1" dirty="0">
              <a:solidFill>
                <a:srgbClr val="CC0099"/>
              </a:solidFill>
              <a:latin typeface="Times New Roman" pitchFamily="18" charset="0"/>
              <a:cs typeface="Times New Roman" pitchFamily="18" charset="0"/>
            </a:endParaRPr>
          </a:p>
          <a:p>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Bị </a:t>
            </a:r>
            <a:r>
              <a:rPr lang="en-US" sz="2400" dirty="0" err="1" smtClean="0">
                <a:solidFill>
                  <a:srgbClr val="0000FF"/>
                </a:solidFill>
                <a:latin typeface="Times New Roman" pitchFamily="18" charset="0"/>
                <a:cs typeface="Times New Roman" pitchFamily="18" charset="0"/>
              </a:rPr>
              <a:t>tư</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sản</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bóc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lột</a:t>
            </a: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việc</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liên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tục</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thấp</a:t>
            </a:r>
            <a:r>
              <a:rPr lang="en-US" sz="2400" dirty="0">
                <a:solidFill>
                  <a:srgbClr val="0000FF"/>
                </a:solidFill>
                <a:latin typeface="Times New Roman" pitchFamily="18" charset="0"/>
                <a:cs typeface="Times New Roman" pitchFamily="18" charset="0"/>
              </a:rPr>
              <a:t>.</a:t>
            </a:r>
          </a:p>
          <a:p>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Điều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lao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sinh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hoạt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tồi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tàn</a:t>
            </a:r>
            <a:r>
              <a:rPr lang="en-US" sz="2400" dirty="0">
                <a:solidFill>
                  <a:srgbClr val="0000FF"/>
                </a:solidFill>
                <a:latin typeface="Times New Roman" pitchFamily="18" charset="0"/>
                <a:cs typeface="Times New Roman" pitchFamily="18" charset="0"/>
              </a:rPr>
              <a:t>.</a:t>
            </a:r>
          </a:p>
        </p:txBody>
      </p:sp>
      <p:sp>
        <p:nvSpPr>
          <p:cNvPr id="4102" name="Rectangle 71"/>
          <p:cNvSpPr>
            <a:spLocks noChangeArrowheads="1"/>
          </p:cNvSpPr>
          <p:nvPr/>
        </p:nvSpPr>
        <p:spPr bwMode="auto">
          <a:xfrm>
            <a:off x="16823" y="-1"/>
            <a:ext cx="8229600" cy="461665"/>
          </a:xfrm>
          <a:prstGeom prst="rect">
            <a:avLst/>
          </a:prstGeom>
          <a:gradFill rotWithShape="1">
            <a:gsLst>
              <a:gs pos="0">
                <a:srgbClr val="FFFFFF"/>
              </a:gs>
              <a:gs pos="100000">
                <a:srgbClr val="CCFFCC"/>
              </a:gs>
            </a:gsLst>
            <a:path path="shape">
              <a:fillToRect l="50000" t="50000" r="50000" b="50000"/>
            </a:path>
          </a:gradFill>
          <a:ln w="9525">
            <a:solidFill>
              <a:srgbClr val="FF0000"/>
            </a:solidFill>
            <a:miter lim="800000"/>
            <a:headEnd/>
            <a:tailEnd/>
          </a:ln>
        </p:spPr>
        <p:txBody>
          <a:bodyPr anchor="ctr">
            <a:spAutoFit/>
          </a:bodyPr>
          <a:lstStyle/>
          <a:p>
            <a:r>
              <a:rPr lang="en-US" sz="2400">
                <a:solidFill>
                  <a:srgbClr val="0000FF"/>
                </a:solidFill>
                <a:latin typeface="Times New Roman" pitchFamily="18" charset="0"/>
                <a:cs typeface="Times New Roman" pitchFamily="18" charset="0"/>
              </a:rPr>
              <a:t>I. PHONG TRÀO CÔNG NHÂN NỬA ĐẦU THẾ KỶ XIX</a:t>
            </a:r>
          </a:p>
        </p:txBody>
      </p:sp>
      <p:pic>
        <p:nvPicPr>
          <p:cNvPr id="10" name="Picture 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25678" y="306078"/>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2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circle(in)">
                                      <p:cBhvr>
                                        <p:cTn id="19" dur="2000"/>
                                        <p:tgtEl>
                                          <p:spTgt spid="409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6968" name="Group 104"/>
          <p:cNvGraphicFramePr>
            <a:graphicFrameLocks noGrp="1"/>
          </p:cNvGraphicFramePr>
          <p:nvPr/>
        </p:nvGraphicFramePr>
        <p:xfrm>
          <a:off x="152400" y="1016000"/>
          <a:ext cx="8991600" cy="4572002"/>
        </p:xfrm>
        <a:graphic>
          <a:graphicData uri="http://schemas.openxmlformats.org/drawingml/2006/table">
            <a:tbl>
              <a:tblPr/>
              <a:tblGrid>
                <a:gridCol w="1591651"/>
                <a:gridCol w="7399949"/>
              </a:tblGrid>
              <a:tr h="5715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Thời</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Sự</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kiện</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9/1/1905</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5/1905</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6/1905</a:t>
                      </a: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4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5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5" name="Text Box 97"/>
          <p:cNvSpPr txBox="1">
            <a:spLocks noChangeArrowheads="1"/>
          </p:cNvSpPr>
          <p:nvPr/>
        </p:nvSpPr>
        <p:spPr bwMode="auto">
          <a:xfrm>
            <a:off x="1752600" y="2667001"/>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Nông dân nổi dậy, đánh địa chủ phong kiến.</a:t>
            </a:r>
          </a:p>
        </p:txBody>
      </p:sp>
      <p:sp>
        <p:nvSpPr>
          <p:cNvPr id="11294" name="Text Box 97"/>
          <p:cNvSpPr txBox="1">
            <a:spLocks noChangeArrowheads="1"/>
          </p:cNvSpPr>
          <p:nvPr/>
        </p:nvSpPr>
        <p:spPr bwMode="auto">
          <a:xfrm>
            <a:off x="1752600" y="4191000"/>
            <a:ext cx="723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nl-NL" sz="2400">
                <a:cs typeface="Times New Roman" pitchFamily="18" charset="0"/>
              </a:rPr>
              <a:t>Khởi nghĩa vũ trang bùng nổ ở Mat-xcơ-va</a:t>
            </a:r>
            <a:endParaRPr lang="en-US" sz="2400">
              <a:cs typeface="Times New Roman" pitchFamily="18" charset="0"/>
            </a:endParaRPr>
          </a:p>
          <a:p>
            <a:pPr eaLnBrk="1" hangingPunct="1">
              <a:spcBef>
                <a:spcPct val="50000"/>
              </a:spcBef>
            </a:pPr>
            <a:r>
              <a:rPr lang="en-US" sz="2400">
                <a:cs typeface="Times New Roman" pitchFamily="18" charset="0"/>
              </a:rPr>
              <a:t>  </a:t>
            </a:r>
          </a:p>
        </p:txBody>
      </p:sp>
      <p:sp>
        <p:nvSpPr>
          <p:cNvPr id="15387" name="Text Box 97"/>
          <p:cNvSpPr txBox="1">
            <a:spLocks noChangeArrowheads="1"/>
          </p:cNvSpPr>
          <p:nvPr/>
        </p:nvSpPr>
        <p:spPr bwMode="auto">
          <a:xfrm>
            <a:off x="1752600" y="3683001"/>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Thủy thủ trên chiến hạm Pô-tem-kin khởi nghĩa</a:t>
            </a:r>
          </a:p>
        </p:txBody>
      </p:sp>
      <p:sp>
        <p:nvSpPr>
          <p:cNvPr id="11296" name="Text Box 97"/>
          <p:cNvSpPr txBox="1">
            <a:spLocks noChangeArrowheads="1"/>
          </p:cNvSpPr>
          <p:nvPr/>
        </p:nvSpPr>
        <p:spPr bwMode="auto">
          <a:xfrm>
            <a:off x="1752600" y="4826000"/>
            <a:ext cx="7239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nl-NL" sz="2400">
                <a:cs typeface="Times New Roman" pitchFamily="18" charset="0"/>
              </a:rPr>
              <a:t>Cách mạng chấm dứt</a:t>
            </a:r>
          </a:p>
          <a:p>
            <a:pPr eaLnBrk="1" hangingPunct="1">
              <a:spcBef>
                <a:spcPct val="50000"/>
              </a:spcBef>
            </a:pPr>
            <a:endParaRPr lang="en-US" sz="2000">
              <a:cs typeface="Times New Roman" pitchFamily="18" charset="0"/>
            </a:endParaRPr>
          </a:p>
          <a:p>
            <a:pPr eaLnBrk="1" hangingPunct="1">
              <a:spcBef>
                <a:spcPct val="50000"/>
              </a:spcBef>
            </a:pPr>
            <a:r>
              <a:rPr lang="en-US" sz="2000">
                <a:cs typeface="Times New Roman" pitchFamily="18" charset="0"/>
              </a:rPr>
              <a:t>  </a:t>
            </a:r>
          </a:p>
        </p:txBody>
      </p:sp>
      <p:sp>
        <p:nvSpPr>
          <p:cNvPr id="15389" name="Text Box 97"/>
          <p:cNvSpPr txBox="1">
            <a:spLocks noChangeArrowheads="1"/>
          </p:cNvSpPr>
          <p:nvPr/>
        </p:nvSpPr>
        <p:spPr bwMode="auto">
          <a:xfrm>
            <a:off x="1752600" y="1502834"/>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a:cs typeface="Times New Roman" pitchFamily="18" charset="0"/>
              </a:rPr>
              <a:t>14 vạn công nhân Pê-tec-bua kéo đến cung điện Mùa Đông đưa yêu sách. </a:t>
            </a:r>
          </a:p>
        </p:txBody>
      </p:sp>
      <p:sp>
        <p:nvSpPr>
          <p:cNvPr id="14" name="TextBox 13"/>
          <p:cNvSpPr txBox="1">
            <a:spLocks noChangeArrowheads="1"/>
          </p:cNvSpPr>
          <p:nvPr/>
        </p:nvSpPr>
        <p:spPr bwMode="auto">
          <a:xfrm>
            <a:off x="381000" y="4254501"/>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12/1905</a:t>
            </a:r>
          </a:p>
        </p:txBody>
      </p:sp>
      <p:sp>
        <p:nvSpPr>
          <p:cNvPr id="15" name="TextBox 14"/>
          <p:cNvSpPr txBox="1">
            <a:spLocks noChangeArrowheads="1"/>
          </p:cNvSpPr>
          <p:nvPr/>
        </p:nvSpPr>
        <p:spPr bwMode="auto">
          <a:xfrm>
            <a:off x="457200" y="4953001"/>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400"/>
              <a:t>1907</a:t>
            </a:r>
          </a:p>
        </p:txBody>
      </p:sp>
      <p:sp>
        <p:nvSpPr>
          <p:cNvPr id="15392" name="Rectangle 5"/>
          <p:cNvSpPr>
            <a:spLocks noChangeArrowheads="1"/>
          </p:cNvSpPr>
          <p:nvPr/>
        </p:nvSpPr>
        <p:spPr bwMode="auto">
          <a:xfrm>
            <a:off x="0" y="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400" b="1" dirty="0">
                <a:solidFill>
                  <a:srgbClr val="FF00FF"/>
                </a:solidFill>
              </a:rPr>
              <a:t> </a:t>
            </a:r>
            <a:r>
              <a:rPr lang="en-US" sz="2400" b="1" dirty="0" smtClean="0">
                <a:solidFill>
                  <a:srgbClr val="FF00FF"/>
                </a:solidFill>
              </a:rPr>
              <a:t>II. </a:t>
            </a:r>
            <a:r>
              <a:rPr lang="en-US" sz="2400" b="1" dirty="0" err="1" smtClean="0">
                <a:solidFill>
                  <a:srgbClr val="FF00FF"/>
                </a:solidFill>
              </a:rPr>
              <a:t>Phong</a:t>
            </a:r>
            <a:r>
              <a:rPr lang="en-US" sz="2400" b="1" dirty="0" smtClean="0">
                <a:solidFill>
                  <a:srgbClr val="FF00FF"/>
                </a:solidFill>
              </a:rPr>
              <a:t> </a:t>
            </a:r>
            <a:r>
              <a:rPr lang="en-US" sz="2400" b="1" dirty="0" err="1">
                <a:solidFill>
                  <a:srgbClr val="FF00FF"/>
                </a:solidFill>
              </a:rPr>
              <a:t>trào</a:t>
            </a:r>
            <a:r>
              <a:rPr lang="en-US" sz="2400" b="1" dirty="0">
                <a:solidFill>
                  <a:srgbClr val="FF00FF"/>
                </a:solidFill>
              </a:rPr>
              <a:t> </a:t>
            </a:r>
            <a:r>
              <a:rPr lang="en-US" sz="2400" b="1" dirty="0" err="1">
                <a:solidFill>
                  <a:srgbClr val="FF00FF"/>
                </a:solidFill>
              </a:rPr>
              <a:t>công</a:t>
            </a:r>
            <a:r>
              <a:rPr lang="en-US" sz="2400" b="1" dirty="0">
                <a:solidFill>
                  <a:srgbClr val="FF00FF"/>
                </a:solidFill>
              </a:rPr>
              <a:t> </a:t>
            </a:r>
            <a:r>
              <a:rPr lang="en-US" sz="2400" b="1" dirty="0" err="1">
                <a:solidFill>
                  <a:srgbClr val="FF00FF"/>
                </a:solidFill>
              </a:rPr>
              <a:t>nhân</a:t>
            </a:r>
            <a:r>
              <a:rPr lang="en-US" sz="2400" b="1" dirty="0">
                <a:solidFill>
                  <a:srgbClr val="FF00FF"/>
                </a:solidFill>
              </a:rPr>
              <a:t> </a:t>
            </a:r>
            <a:r>
              <a:rPr lang="en-US" sz="2400" b="1" dirty="0" err="1">
                <a:solidFill>
                  <a:srgbClr val="FF00FF"/>
                </a:solidFill>
              </a:rPr>
              <a:t>quốc</a:t>
            </a:r>
            <a:r>
              <a:rPr lang="en-US" sz="2400" b="1" dirty="0">
                <a:solidFill>
                  <a:srgbClr val="FF00FF"/>
                </a:solidFill>
              </a:rPr>
              <a:t> </a:t>
            </a:r>
            <a:r>
              <a:rPr lang="en-US" sz="2400" b="1" dirty="0" err="1">
                <a:solidFill>
                  <a:srgbClr val="FF00FF"/>
                </a:solidFill>
              </a:rPr>
              <a:t>tế</a:t>
            </a:r>
            <a:r>
              <a:rPr lang="en-US" sz="2400" b="1" dirty="0">
                <a:solidFill>
                  <a:srgbClr val="FF00FF"/>
                </a:solidFill>
              </a:rPr>
              <a:t> </a:t>
            </a:r>
            <a:r>
              <a:rPr lang="en-US" sz="2400" b="1" dirty="0" err="1">
                <a:solidFill>
                  <a:srgbClr val="FF00FF"/>
                </a:solidFill>
              </a:rPr>
              <a:t>cuối</a:t>
            </a:r>
            <a:r>
              <a:rPr lang="en-US" sz="2400" b="1" dirty="0">
                <a:solidFill>
                  <a:srgbClr val="FF00FF"/>
                </a:solidFill>
              </a:rPr>
              <a:t> </a:t>
            </a:r>
            <a:r>
              <a:rPr lang="en-US" sz="2400" b="1" dirty="0" err="1">
                <a:solidFill>
                  <a:srgbClr val="FF00FF"/>
                </a:solidFill>
              </a:rPr>
              <a:t>thế</a:t>
            </a:r>
            <a:r>
              <a:rPr lang="en-US" sz="2400" b="1" dirty="0">
                <a:solidFill>
                  <a:srgbClr val="FF00FF"/>
                </a:solidFill>
              </a:rPr>
              <a:t> </a:t>
            </a:r>
            <a:r>
              <a:rPr lang="en-US" sz="2400" b="1" dirty="0" err="1">
                <a:solidFill>
                  <a:srgbClr val="FF00FF"/>
                </a:solidFill>
              </a:rPr>
              <a:t>kỉ</a:t>
            </a:r>
            <a:r>
              <a:rPr lang="en-US" sz="2400" b="1" dirty="0">
                <a:solidFill>
                  <a:srgbClr val="FF00FF"/>
                </a:solidFill>
              </a:rPr>
              <a:t> XIX- </a:t>
            </a:r>
            <a:r>
              <a:rPr lang="en-US" sz="2400" b="1" dirty="0" err="1">
                <a:solidFill>
                  <a:srgbClr val="FF00FF"/>
                </a:solidFill>
              </a:rPr>
              <a:t>đầu</a:t>
            </a:r>
            <a:r>
              <a:rPr lang="en-US" sz="2400" b="1" dirty="0">
                <a:solidFill>
                  <a:srgbClr val="FF00FF"/>
                </a:solidFill>
              </a:rPr>
              <a:t> TK XX</a:t>
            </a:r>
          </a:p>
        </p:txBody>
      </p:sp>
      <p:sp>
        <p:nvSpPr>
          <p:cNvPr id="15393" name="Text Box 13"/>
          <p:cNvSpPr txBox="1">
            <a:spLocks noChangeArrowheads="1"/>
          </p:cNvSpPr>
          <p:nvPr/>
        </p:nvSpPr>
        <p:spPr bwMode="auto">
          <a:xfrm>
            <a:off x="228601" y="448028"/>
            <a:ext cx="4487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pPr>
            <a:r>
              <a:rPr lang="en-US" sz="2400" b="1" dirty="0">
                <a:solidFill>
                  <a:srgbClr val="3333CC"/>
                </a:solidFill>
              </a:rPr>
              <a:t>2</a:t>
            </a:r>
            <a:r>
              <a:rPr lang="en-US" sz="2400" b="1" dirty="0" smtClean="0">
                <a:solidFill>
                  <a:srgbClr val="3333CC"/>
                </a:solidFill>
              </a:rPr>
              <a:t>. </a:t>
            </a:r>
            <a:r>
              <a:rPr lang="en-US" sz="2400" b="1" dirty="0" err="1">
                <a:solidFill>
                  <a:srgbClr val="3333CC"/>
                </a:solidFill>
              </a:rPr>
              <a:t>Cách</a:t>
            </a:r>
            <a:r>
              <a:rPr lang="en-US" sz="2400" b="1" dirty="0">
                <a:solidFill>
                  <a:srgbClr val="3333CC"/>
                </a:solidFill>
              </a:rPr>
              <a:t> </a:t>
            </a:r>
            <a:r>
              <a:rPr lang="en-US" sz="2400" b="1" dirty="0" err="1">
                <a:solidFill>
                  <a:srgbClr val="3333CC"/>
                </a:solidFill>
              </a:rPr>
              <a:t>mạng</a:t>
            </a:r>
            <a:r>
              <a:rPr lang="en-US" sz="2400" b="1" dirty="0">
                <a:solidFill>
                  <a:srgbClr val="3333CC"/>
                </a:solidFill>
              </a:rPr>
              <a:t> </a:t>
            </a:r>
            <a:r>
              <a:rPr lang="en-US" sz="2400" b="1" dirty="0" err="1">
                <a:solidFill>
                  <a:srgbClr val="3333CC"/>
                </a:solidFill>
              </a:rPr>
              <a:t>Nga</a:t>
            </a:r>
            <a:r>
              <a:rPr lang="en-US" sz="2400" b="1" dirty="0">
                <a:solidFill>
                  <a:srgbClr val="3333CC"/>
                </a:solidFill>
              </a:rPr>
              <a:t> 1905 - 1907</a:t>
            </a:r>
          </a:p>
        </p:txBody>
      </p:sp>
      <p:pic>
        <p:nvPicPr>
          <p:cNvPr id="12" name="Picture 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8648" y="-37747"/>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478214"/>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94"/>
                                        </p:tgtEl>
                                        <p:attrNameLst>
                                          <p:attrName>style.visibility</p:attrName>
                                        </p:attrNameLst>
                                      </p:cBhvr>
                                      <p:to>
                                        <p:strVal val="visible"/>
                                      </p:to>
                                    </p:set>
                                    <p:animEffect transition="in" filter="blinds(horizontal)">
                                      <p:cBhvr>
                                        <p:cTn id="10" dur="500"/>
                                        <p:tgtEl>
                                          <p:spTgt spid="112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296"/>
                                        </p:tgtEl>
                                        <p:attrNameLst>
                                          <p:attrName>style.visibility</p:attrName>
                                        </p:attrNameLst>
                                      </p:cBhvr>
                                      <p:to>
                                        <p:strVal val="visible"/>
                                      </p:to>
                                    </p:set>
                                    <p:animEffect transition="in" filter="box(in)">
                                      <p:cBhvr>
                                        <p:cTn id="18" dur="500"/>
                                        <p:tgtEl>
                                          <p:spTgt spid="1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 grpId="0"/>
      <p:bldP spid="11296"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4294967295"/>
          </p:nvPr>
        </p:nvSpPr>
        <p:spPr>
          <a:xfrm>
            <a:off x="0" y="2628900"/>
            <a:ext cx="8572500" cy="685800"/>
          </a:xfrm>
        </p:spPr>
        <p:txBody>
          <a:bodyPr>
            <a:normAutofit/>
          </a:bodyPr>
          <a:lstStyle/>
          <a:p>
            <a:pPr marL="812800" indent="-812800" eaLnBrk="1" hangingPunct="1">
              <a:lnSpc>
                <a:spcPct val="90000"/>
              </a:lnSpc>
              <a:buFontTx/>
              <a:buNone/>
            </a:pPr>
            <a:r>
              <a:rPr lang="en-US" altLang="en-US" sz="2600" b="1" dirty="0" smtClean="0">
                <a:solidFill>
                  <a:srgbClr val="0070C0"/>
                </a:solidFill>
                <a:latin typeface="Times New Roman" pitchFamily="18" charset="0"/>
                <a:cs typeface="Times New Roman" pitchFamily="18" charset="0"/>
              </a:rPr>
              <a:t>III. SỰ RA ĐỜI CỦA CHỦ NGHĨA MÁC- LÊNIN </a:t>
            </a:r>
          </a:p>
        </p:txBody>
      </p:sp>
      <p:sp>
        <p:nvSpPr>
          <p:cNvPr id="9" name="Rectangle 8"/>
          <p:cNvSpPr>
            <a:spLocks noChangeArrowheads="1"/>
          </p:cNvSpPr>
          <p:nvPr/>
        </p:nvSpPr>
        <p:spPr bwMode="auto">
          <a:xfrm>
            <a:off x="-15834"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sz="2800" b="1" u="sng" dirty="0" smtClean="0">
                <a:solidFill>
                  <a:srgbClr val="FF0000"/>
                </a:solidFill>
                <a:latin typeface="Times New Roman" pitchFamily="18" charset="0"/>
                <a:cs typeface="Times New Roman" pitchFamily="18" charset="0"/>
              </a:rPr>
              <a:t>CHỦ </a:t>
            </a:r>
            <a:r>
              <a:rPr lang="nl-NL" sz="2800" b="1" u="sng" dirty="0">
                <a:solidFill>
                  <a:srgbClr val="FF0000"/>
                </a:solidFill>
                <a:latin typeface="Times New Roman" pitchFamily="18" charset="0"/>
                <a:cs typeface="Times New Roman" pitchFamily="18" charset="0"/>
              </a:rPr>
              <a:t>ĐỀ</a:t>
            </a:r>
            <a:r>
              <a:rPr lang="nl-NL" sz="2800" b="1" dirty="0">
                <a:solidFill>
                  <a:srgbClr val="FF0000"/>
                </a:solidFill>
                <a:latin typeface="Times New Roman" pitchFamily="18" charset="0"/>
                <a:cs typeface="Times New Roman" pitchFamily="18" charset="0"/>
              </a:rPr>
              <a:t>: PHONG TRÀO CÔNG NHÂN CUỐI </a:t>
            </a:r>
            <a:r>
              <a:rPr lang="nl-NL" sz="2800" b="1" dirty="0" smtClean="0">
                <a:solidFill>
                  <a:srgbClr val="FF0000"/>
                </a:solidFill>
                <a:latin typeface="Times New Roman" pitchFamily="18" charset="0"/>
                <a:cs typeface="Times New Roman" pitchFamily="18" charset="0"/>
              </a:rPr>
              <a:t>THẾ KỈ </a:t>
            </a:r>
            <a:r>
              <a:rPr lang="nl-NL" sz="2800" b="1" dirty="0">
                <a:solidFill>
                  <a:srgbClr val="FF0000"/>
                </a:solidFill>
                <a:latin typeface="Times New Roman" pitchFamily="18" charset="0"/>
                <a:cs typeface="Times New Roman" pitchFamily="18" charset="0"/>
              </a:rPr>
              <a:t>XVIII ĐẾN ĐẦU </a:t>
            </a:r>
            <a:r>
              <a:rPr lang="nl-NL" sz="2800" b="1" dirty="0" smtClean="0">
                <a:solidFill>
                  <a:srgbClr val="FF0000"/>
                </a:solidFill>
                <a:latin typeface="Times New Roman" pitchFamily="18" charset="0"/>
                <a:cs typeface="Times New Roman" pitchFamily="18" charset="0"/>
              </a:rPr>
              <a:t>THẾ KỈ  </a:t>
            </a:r>
            <a:r>
              <a:rPr lang="nl-NL" sz="2800" b="1" dirty="0">
                <a:solidFill>
                  <a:srgbClr val="FF0000"/>
                </a:solidFill>
                <a:latin typeface="Times New Roman" pitchFamily="18" charset="0"/>
                <a:cs typeface="Times New Roman" pitchFamily="18" charset="0"/>
              </a:rPr>
              <a:t>XX</a:t>
            </a:r>
            <a:r>
              <a:rPr lang="nl-NL" sz="2800" b="1" dirty="0">
                <a:latin typeface="Times New Roman" pitchFamily="18" charset="0"/>
                <a:cs typeface="Times New Roman" pitchFamily="18" charset="0"/>
              </a:rPr>
              <a:t>	</a:t>
            </a:r>
            <a:endParaRPr lang="en-US" sz="2800" b="1" i="1" dirty="0">
              <a:solidFill>
                <a:srgbClr val="0000FF"/>
              </a:solidFill>
              <a:latin typeface="Times New Roman" pitchFamily="18" charset="0"/>
              <a:cs typeface="Times New Roman" pitchFamily="18" charset="0"/>
            </a:endParaRPr>
          </a:p>
        </p:txBody>
      </p:sp>
      <p:sp>
        <p:nvSpPr>
          <p:cNvPr id="4" name="Rectangle 71"/>
          <p:cNvSpPr>
            <a:spLocks noChangeArrowheads="1"/>
          </p:cNvSpPr>
          <p:nvPr/>
        </p:nvSpPr>
        <p:spPr bwMode="auto">
          <a:xfrm>
            <a:off x="0" y="1273258"/>
            <a:ext cx="9174678" cy="523220"/>
          </a:xfrm>
          <a:prstGeom prst="rect">
            <a:avLst/>
          </a:prstGeom>
          <a:noFill/>
          <a:ln w="9525">
            <a:noFill/>
            <a:miter lim="800000"/>
            <a:headEnd/>
            <a:tailEnd/>
          </a:ln>
        </p:spPr>
        <p:txBody>
          <a:bodyPr wrap="square" anchor="ctr">
            <a:spAutoFit/>
          </a:bodyPr>
          <a:lstStyle/>
          <a:p>
            <a:r>
              <a:rPr lang="en-US" sz="2800" b="1" dirty="0">
                <a:solidFill>
                  <a:srgbClr val="0000FF"/>
                </a:solidFill>
                <a:latin typeface="Times New Roman" pitchFamily="18" charset="0"/>
                <a:cs typeface="Times New Roman" pitchFamily="18" charset="0"/>
              </a:rPr>
              <a:t>I. PHONG TRÀO CÔNG NHÂN NỬA ĐẦU THẾ KỶ XIX</a:t>
            </a:r>
          </a:p>
        </p:txBody>
      </p:sp>
      <p:pic>
        <p:nvPicPr>
          <p:cNvPr id="5" name="Picture 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27658" y="301708"/>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678" y="1943100"/>
            <a:ext cx="9144000"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600" b="1" dirty="0">
                <a:solidFill>
                  <a:srgbClr val="FF00FF"/>
                </a:solidFill>
                <a:latin typeface="Times New Roman" pitchFamily="18" charset="0"/>
                <a:cs typeface="Times New Roman" pitchFamily="18" charset="0"/>
              </a:rPr>
              <a:t> </a:t>
            </a:r>
            <a:r>
              <a:rPr lang="en-US" sz="2600" b="1" dirty="0" smtClean="0">
                <a:solidFill>
                  <a:srgbClr val="FF00FF"/>
                </a:solidFill>
                <a:latin typeface="Times New Roman" pitchFamily="18" charset="0"/>
                <a:cs typeface="Times New Roman" pitchFamily="18" charset="0"/>
              </a:rPr>
              <a:t>II. </a:t>
            </a:r>
            <a:r>
              <a:rPr lang="en-US" sz="2600" b="1" dirty="0" err="1" smtClean="0">
                <a:solidFill>
                  <a:srgbClr val="FF00FF"/>
                </a:solidFill>
                <a:latin typeface="Times New Roman" pitchFamily="18" charset="0"/>
                <a:cs typeface="Times New Roman" pitchFamily="18" charset="0"/>
              </a:rPr>
              <a:t>Phong</a:t>
            </a:r>
            <a:r>
              <a:rPr lang="en-US" sz="2600" b="1" dirty="0" smtClean="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trào</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công</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quốc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tế</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cuối</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thế</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kỉ</a:t>
            </a:r>
            <a:r>
              <a:rPr lang="en-US" sz="2600" b="1" dirty="0">
                <a:solidFill>
                  <a:srgbClr val="FF00FF"/>
                </a:solidFill>
                <a:latin typeface="Times New Roman" pitchFamily="18" charset="0"/>
                <a:cs typeface="Times New Roman" pitchFamily="18" charset="0"/>
              </a:rPr>
              <a:t> XIX- </a:t>
            </a:r>
            <a:r>
              <a:rPr lang="en-US" sz="2600" b="1" dirty="0" err="1">
                <a:solidFill>
                  <a:srgbClr val="FF00FF"/>
                </a:solidFill>
                <a:latin typeface="Times New Roman" pitchFamily="18" charset="0"/>
                <a:cs typeface="Times New Roman" pitchFamily="18" charset="0"/>
              </a:rPr>
              <a:t>đầu</a:t>
            </a:r>
            <a:r>
              <a:rPr lang="en-US" sz="2600" b="1" dirty="0">
                <a:solidFill>
                  <a:srgbClr val="FF00FF"/>
                </a:solidFill>
                <a:latin typeface="Times New Roman" pitchFamily="18" charset="0"/>
                <a:cs typeface="Times New Roman" pitchFamily="18" charset="0"/>
              </a:rPr>
              <a:t> TK XX</a:t>
            </a:r>
          </a:p>
        </p:txBody>
      </p:sp>
    </p:spTree>
    <p:extLst>
      <p:ext uri="{BB962C8B-B14F-4D97-AF65-F5344CB8AC3E}">
        <p14:creationId xmlns:p14="http://schemas.microsoft.com/office/powerpoint/2010/main" val="218267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subTitle" idx="4294967295"/>
          </p:nvPr>
        </p:nvSpPr>
        <p:spPr>
          <a:xfrm>
            <a:off x="0" y="0"/>
            <a:ext cx="6705600" cy="444500"/>
          </a:xfrm>
        </p:spPr>
        <p:txBody>
          <a:bodyPr>
            <a:normAutofit lnSpcReduction="10000"/>
          </a:bodyPr>
          <a:lstStyle/>
          <a:p>
            <a:pPr marL="812800" indent="-812800" eaLnBrk="1" hangingPunct="1">
              <a:buFontTx/>
              <a:buNone/>
            </a:pPr>
            <a:r>
              <a:rPr lang="en-US" sz="2400" b="1" dirty="0" smtClean="0">
                <a:solidFill>
                  <a:srgbClr val="0070C0"/>
                </a:solidFill>
                <a:latin typeface="Times New Roman" pitchFamily="18" charset="0"/>
                <a:cs typeface="Times New Roman" pitchFamily="18" charset="0"/>
              </a:rPr>
              <a:t>II. SỰ RA ĐỜI CỦA CHỦ NGHĨA MÁC</a:t>
            </a:r>
          </a:p>
        </p:txBody>
      </p:sp>
      <p:sp>
        <p:nvSpPr>
          <p:cNvPr id="5126" name="Text Box 10"/>
          <p:cNvSpPr txBox="1">
            <a:spLocks noChangeArrowheads="1"/>
          </p:cNvSpPr>
          <p:nvPr/>
        </p:nvSpPr>
        <p:spPr bwMode="auto">
          <a:xfrm>
            <a:off x="159327" y="3810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pPr>
            <a:r>
              <a:rPr lang="en-US" sz="3200" b="1" dirty="0">
                <a:solidFill>
                  <a:srgbClr val="C00000"/>
                </a:solidFill>
                <a:latin typeface="Times New Roman" pitchFamily="18" charset="0"/>
                <a:cs typeface="Times New Roman" pitchFamily="18" charset="0"/>
              </a:rPr>
              <a:t>1. </a:t>
            </a:r>
            <a:r>
              <a:rPr lang="en-US" sz="3200" b="1" dirty="0" err="1">
                <a:solidFill>
                  <a:srgbClr val="C00000"/>
                </a:solidFill>
                <a:latin typeface="Times New Roman" pitchFamily="18" charset="0"/>
                <a:cs typeface="Times New Roman" pitchFamily="18" charset="0"/>
              </a:rPr>
              <a:t>Mác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Ăng-ghen</a:t>
            </a:r>
            <a:endParaRPr lang="en-US" sz="3200" b="1" dirty="0">
              <a:solidFill>
                <a:srgbClr val="C00000"/>
              </a:solidFill>
              <a:latin typeface="Times New Roman" pitchFamily="18" charset="0"/>
              <a:cs typeface="Times New Roman" pitchFamily="18" charset="0"/>
            </a:endParaRPr>
          </a:p>
        </p:txBody>
      </p:sp>
      <p:grpSp>
        <p:nvGrpSpPr>
          <p:cNvPr id="6151" name="Group 7"/>
          <p:cNvGrpSpPr>
            <a:grpSpLocks/>
          </p:cNvGrpSpPr>
          <p:nvPr/>
        </p:nvGrpSpPr>
        <p:grpSpPr bwMode="auto">
          <a:xfrm>
            <a:off x="339436" y="1079501"/>
            <a:ext cx="3048000" cy="3861594"/>
            <a:chOff x="0" y="0"/>
            <a:chExt cx="1920" cy="2919"/>
          </a:xfrm>
        </p:grpSpPr>
        <p:pic>
          <p:nvPicPr>
            <p:cNvPr id="512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0" cy="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Text Box 20"/>
            <p:cNvSpPr txBox="1">
              <a:spLocks noChangeArrowheads="1"/>
            </p:cNvSpPr>
            <p:nvPr/>
          </p:nvSpPr>
          <p:spPr bwMode="auto">
            <a:xfrm>
              <a:off x="48" y="2640"/>
              <a:ext cx="1824"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spcBef>
                  <a:spcPct val="50000"/>
                </a:spcBef>
              </a:pPr>
              <a:r>
                <a:rPr lang="en-US"/>
                <a:t>C.Mác (1818-1883)</a:t>
              </a:r>
            </a:p>
          </p:txBody>
        </p:sp>
      </p:grpSp>
      <p:sp>
        <p:nvSpPr>
          <p:cNvPr id="6154" name="Text Box 21"/>
          <p:cNvSpPr txBox="1">
            <a:spLocks noChangeArrowheads="1"/>
          </p:cNvSpPr>
          <p:nvPr/>
        </p:nvSpPr>
        <p:spPr bwMode="auto">
          <a:xfrm>
            <a:off x="3505200" y="929953"/>
            <a:ext cx="4953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just" eaLnBrk="1" hangingPunct="1">
              <a:spcBef>
                <a:spcPct val="50000"/>
              </a:spcBef>
            </a:pPr>
            <a:r>
              <a:rPr lang="en-US" altLang="en-US" sz="2400" dirty="0" smtClean="0"/>
              <a:t>Karl Marx </a:t>
            </a:r>
            <a:r>
              <a:rPr lang="en-US" altLang="en-US" sz="2400" dirty="0" err="1"/>
              <a:t>sinh</a:t>
            </a:r>
            <a:r>
              <a:rPr lang="en-US" altLang="en-US" sz="2400" dirty="0"/>
              <a:t> </a:t>
            </a:r>
            <a:r>
              <a:rPr lang="en-US" altLang="en-US" sz="2400" dirty="0" err="1"/>
              <a:t>năm</a:t>
            </a:r>
            <a:r>
              <a:rPr lang="en-US" altLang="en-US" sz="2400" dirty="0"/>
              <a:t> 1818 </a:t>
            </a:r>
            <a:r>
              <a:rPr lang="en-US" altLang="en-US" sz="2400" dirty="0" err="1"/>
              <a:t>trong</a:t>
            </a:r>
            <a:r>
              <a:rPr lang="en-US" altLang="en-US" sz="2400" dirty="0"/>
              <a:t> </a:t>
            </a:r>
            <a:r>
              <a:rPr lang="en-US" altLang="en-US" sz="2400" dirty="0" err="1"/>
              <a:t>một</a:t>
            </a:r>
            <a:r>
              <a:rPr lang="en-US" altLang="en-US" sz="2400" dirty="0"/>
              <a:t> </a:t>
            </a:r>
            <a:r>
              <a:rPr lang="en-US" altLang="en-US" sz="2400" dirty="0" err="1"/>
              <a:t>gia</a:t>
            </a:r>
            <a:r>
              <a:rPr lang="en-US" altLang="en-US" sz="2400" dirty="0"/>
              <a:t> </a:t>
            </a:r>
            <a:r>
              <a:rPr lang="en-US" altLang="en-US" sz="2400" dirty="0" err="1"/>
              <a:t>đình</a:t>
            </a:r>
            <a:r>
              <a:rPr lang="en-US" altLang="en-US" sz="2400" dirty="0"/>
              <a:t> </a:t>
            </a:r>
            <a:r>
              <a:rPr lang="en-US" altLang="en-US" sz="2400" dirty="0" err="1"/>
              <a:t>trí</a:t>
            </a:r>
            <a:r>
              <a:rPr lang="en-US" altLang="en-US" sz="2400" dirty="0"/>
              <a:t> </a:t>
            </a:r>
            <a:r>
              <a:rPr lang="en-US" altLang="en-US" sz="2400" dirty="0" err="1"/>
              <a:t>thức</a:t>
            </a:r>
            <a:r>
              <a:rPr lang="en-US" altLang="en-US" sz="2400" dirty="0"/>
              <a:t> </a:t>
            </a:r>
            <a:r>
              <a:rPr lang="en-US" altLang="en-US" sz="2400" dirty="0" err="1"/>
              <a:t>gốc</a:t>
            </a:r>
            <a:r>
              <a:rPr lang="en-US" altLang="en-US" sz="2400" dirty="0"/>
              <a:t> Do </a:t>
            </a:r>
            <a:r>
              <a:rPr lang="en-US" altLang="en-US" sz="2400" dirty="0" err="1"/>
              <a:t>Thái</a:t>
            </a:r>
            <a:r>
              <a:rPr lang="en-US" altLang="en-US" sz="2400" dirty="0"/>
              <a:t> ở </a:t>
            </a:r>
            <a:r>
              <a:rPr lang="en-US" altLang="en-US" sz="2400" dirty="0" err="1"/>
              <a:t>thành</a:t>
            </a:r>
            <a:r>
              <a:rPr lang="en-US" altLang="en-US" sz="2400" dirty="0"/>
              <a:t> </a:t>
            </a:r>
            <a:r>
              <a:rPr lang="en-US" altLang="en-US" sz="2400" dirty="0" err="1"/>
              <a:t>phố</a:t>
            </a:r>
            <a:r>
              <a:rPr lang="en-US" altLang="en-US" sz="2400" dirty="0"/>
              <a:t> </a:t>
            </a:r>
            <a:r>
              <a:rPr lang="en-US" altLang="en-US" sz="2400" dirty="0" err="1"/>
              <a:t>Tơ</a:t>
            </a:r>
            <a:r>
              <a:rPr lang="en-US" altLang="en-US" sz="2400" dirty="0"/>
              <a:t>-</a:t>
            </a:r>
            <a:r>
              <a:rPr lang="en-US" altLang="en-US" sz="2400" dirty="0" err="1"/>
              <a:t>ri</a:t>
            </a:r>
            <a:r>
              <a:rPr lang="en-US" altLang="en-US" sz="2400" dirty="0"/>
              <a:t>-ơ (</a:t>
            </a:r>
            <a:r>
              <a:rPr lang="en-US" altLang="en-US" sz="2400" dirty="0" err="1"/>
              <a:t>Đức</a:t>
            </a:r>
            <a:r>
              <a:rPr lang="en-US" altLang="en-US" sz="2400" dirty="0"/>
              <a:t>). </a:t>
            </a:r>
            <a:r>
              <a:rPr lang="en-US" altLang="en-US" sz="2400" dirty="0" err="1"/>
              <a:t>Từ</a:t>
            </a:r>
            <a:r>
              <a:rPr lang="en-US" altLang="en-US" sz="2400" dirty="0"/>
              <a:t> </a:t>
            </a:r>
            <a:r>
              <a:rPr lang="en-US" altLang="en-US" sz="2400" dirty="0" err="1"/>
              <a:t>nhỏ</a:t>
            </a:r>
            <a:r>
              <a:rPr lang="en-US" altLang="en-US" sz="2400" dirty="0"/>
              <a:t> </a:t>
            </a:r>
            <a:r>
              <a:rPr lang="en-US" altLang="en-US" sz="2400" dirty="0" err="1"/>
              <a:t>Mác</a:t>
            </a:r>
            <a:r>
              <a:rPr lang="en-US" altLang="en-US" sz="2400" dirty="0"/>
              <a:t> </a:t>
            </a:r>
            <a:r>
              <a:rPr lang="en-US" altLang="en-US" sz="2400" dirty="0" err="1"/>
              <a:t>nổi</a:t>
            </a:r>
            <a:r>
              <a:rPr lang="en-US" altLang="en-US" sz="2400" dirty="0"/>
              <a:t> </a:t>
            </a:r>
            <a:r>
              <a:rPr lang="en-US" altLang="en-US" sz="2400" dirty="0" err="1"/>
              <a:t>tiếng</a:t>
            </a:r>
            <a:r>
              <a:rPr lang="en-US" altLang="en-US" sz="2400" dirty="0"/>
              <a:t> </a:t>
            </a:r>
            <a:r>
              <a:rPr lang="en-US" altLang="en-US" sz="2400" dirty="0" err="1"/>
              <a:t>thông</a:t>
            </a:r>
            <a:r>
              <a:rPr lang="en-US" altLang="en-US" sz="2400" dirty="0"/>
              <a:t> minh; </a:t>
            </a:r>
            <a:r>
              <a:rPr lang="en-US" altLang="en-US" sz="2400" dirty="0" err="1"/>
              <a:t>năm</a:t>
            </a:r>
            <a:r>
              <a:rPr lang="en-US" altLang="en-US" sz="2400" dirty="0"/>
              <a:t> 23 </a:t>
            </a:r>
            <a:r>
              <a:rPr lang="en-US" altLang="en-US" sz="2400" dirty="0" err="1"/>
              <a:t>tuổi</a:t>
            </a:r>
            <a:r>
              <a:rPr lang="en-US" altLang="en-US" sz="2400" dirty="0"/>
              <a:t> </a:t>
            </a:r>
            <a:r>
              <a:rPr lang="en-US" altLang="en-US" sz="2400" dirty="0" err="1"/>
              <a:t>đỗ</a:t>
            </a:r>
            <a:r>
              <a:rPr lang="en-US" altLang="en-US" sz="2400" dirty="0"/>
              <a:t> </a:t>
            </a:r>
            <a:r>
              <a:rPr lang="en-US" altLang="en-US" sz="2400" dirty="0" err="1"/>
              <a:t>Tiến</a:t>
            </a:r>
            <a:r>
              <a:rPr lang="en-US" altLang="en-US" sz="2400" dirty="0"/>
              <a:t> </a:t>
            </a:r>
            <a:r>
              <a:rPr lang="en-US" altLang="en-US" sz="2400" dirty="0" err="1"/>
              <a:t>sĩ</a:t>
            </a:r>
            <a:r>
              <a:rPr lang="en-US" altLang="en-US" sz="2400" dirty="0"/>
              <a:t> </a:t>
            </a:r>
            <a:r>
              <a:rPr lang="en-US" altLang="en-US" sz="2400" dirty="0" err="1"/>
              <a:t>triết</a:t>
            </a:r>
            <a:r>
              <a:rPr lang="en-US" altLang="en-US" sz="2400" dirty="0"/>
              <a:t> </a:t>
            </a:r>
            <a:r>
              <a:rPr lang="en-US" altLang="en-US" sz="2400" dirty="0" err="1"/>
              <a:t>học</a:t>
            </a:r>
            <a:r>
              <a:rPr lang="en-US" altLang="en-US" sz="2400" dirty="0"/>
              <a:t>. </a:t>
            </a:r>
            <a:r>
              <a:rPr lang="en-US" altLang="en-US" sz="2400" dirty="0" err="1"/>
              <a:t>Mác</a:t>
            </a:r>
            <a:r>
              <a:rPr lang="en-US" altLang="en-US" sz="2400" dirty="0"/>
              <a:t> </a:t>
            </a:r>
            <a:r>
              <a:rPr lang="en-US" altLang="en-US" sz="2400" dirty="0" err="1"/>
              <a:t>vừa</a:t>
            </a:r>
            <a:r>
              <a:rPr lang="en-US" altLang="en-US" sz="2400" dirty="0"/>
              <a:t> </a:t>
            </a:r>
            <a:r>
              <a:rPr lang="en-US" altLang="en-US" sz="2400" dirty="0" err="1"/>
              <a:t>nghiên</a:t>
            </a:r>
            <a:r>
              <a:rPr lang="en-US" altLang="en-US" sz="2400" dirty="0"/>
              <a:t> </a:t>
            </a:r>
            <a:r>
              <a:rPr lang="en-US" altLang="en-US" sz="2400" dirty="0" err="1"/>
              <a:t>cứu</a:t>
            </a:r>
            <a:r>
              <a:rPr lang="en-US" altLang="en-US" sz="2400" dirty="0"/>
              <a:t> </a:t>
            </a:r>
            <a:r>
              <a:rPr lang="en-US" altLang="en-US" sz="2400" dirty="0" err="1"/>
              <a:t>khoa</a:t>
            </a:r>
            <a:r>
              <a:rPr lang="en-US" altLang="en-US" sz="2400" dirty="0"/>
              <a:t> </a:t>
            </a:r>
            <a:r>
              <a:rPr lang="en-US" altLang="en-US" sz="2400" dirty="0" err="1"/>
              <a:t>học</a:t>
            </a:r>
            <a:r>
              <a:rPr lang="en-US" altLang="en-US" sz="2400" dirty="0"/>
              <a:t>,</a:t>
            </a:r>
            <a:r>
              <a:rPr lang="en-US" sz="2400" dirty="0"/>
              <a:t> </a:t>
            </a:r>
            <a:r>
              <a:rPr lang="en-US" altLang="en-US" sz="2400" dirty="0" err="1"/>
              <a:t>vừa</a:t>
            </a:r>
            <a:r>
              <a:rPr lang="en-US" altLang="en-US" sz="2400" dirty="0"/>
              <a:t> </a:t>
            </a:r>
            <a:r>
              <a:rPr lang="en-US" altLang="en-US" sz="2400" dirty="0" err="1"/>
              <a:t>cộng</a:t>
            </a:r>
            <a:r>
              <a:rPr lang="en-US" altLang="en-US" sz="2400" dirty="0"/>
              <a:t> </a:t>
            </a:r>
            <a:r>
              <a:rPr lang="en-US" altLang="en-US" sz="2400" dirty="0" err="1"/>
              <a:t>tác</a:t>
            </a:r>
            <a:r>
              <a:rPr lang="en-US" altLang="en-US" sz="2400" dirty="0"/>
              <a:t> </a:t>
            </a:r>
            <a:r>
              <a:rPr lang="en-US" altLang="en-US" sz="2400" dirty="0" err="1"/>
              <a:t>với</a:t>
            </a:r>
            <a:r>
              <a:rPr lang="en-US" altLang="en-US" sz="2400" dirty="0"/>
              <a:t> </a:t>
            </a:r>
            <a:r>
              <a:rPr lang="en-US" altLang="en-US" sz="2400" dirty="0" err="1"/>
              <a:t>các</a:t>
            </a:r>
            <a:r>
              <a:rPr lang="en-US" altLang="en-US" sz="2400" dirty="0"/>
              <a:t> </a:t>
            </a:r>
            <a:r>
              <a:rPr lang="en-US" altLang="en-US" sz="2400" dirty="0" err="1"/>
              <a:t>báo</a:t>
            </a:r>
            <a:r>
              <a:rPr lang="en-US" altLang="en-US" sz="2400" dirty="0"/>
              <a:t> </a:t>
            </a:r>
            <a:r>
              <a:rPr lang="en-US" altLang="en-US" sz="2400" dirty="0" err="1"/>
              <a:t>có</a:t>
            </a:r>
            <a:r>
              <a:rPr lang="en-US" altLang="en-US" sz="2400" dirty="0"/>
              <a:t> </a:t>
            </a:r>
            <a:r>
              <a:rPr lang="en-US" altLang="en-US" sz="2400" dirty="0" err="1"/>
              <a:t>khuynh</a:t>
            </a:r>
            <a:r>
              <a:rPr lang="en-US" altLang="en-US" sz="2400" dirty="0"/>
              <a:t> </a:t>
            </a:r>
            <a:r>
              <a:rPr lang="en-US" altLang="en-US" sz="2400" dirty="0" err="1"/>
              <a:t>hướng</a:t>
            </a:r>
            <a:r>
              <a:rPr lang="en-US" altLang="en-US" sz="2400" dirty="0"/>
              <a:t> </a:t>
            </a:r>
            <a:r>
              <a:rPr lang="en-US" altLang="en-US" sz="2400" dirty="0" err="1"/>
              <a:t>cách</a:t>
            </a:r>
            <a:r>
              <a:rPr lang="en-US" altLang="en-US" sz="2400" dirty="0"/>
              <a:t> </a:t>
            </a:r>
            <a:r>
              <a:rPr lang="en-US" altLang="en-US" sz="2400" dirty="0" err="1"/>
              <a:t>mạng</a:t>
            </a:r>
            <a:r>
              <a:rPr lang="en-US" altLang="en-US" sz="2400" dirty="0"/>
              <a:t>. </a:t>
            </a:r>
            <a:r>
              <a:rPr lang="en-US" altLang="en-US" sz="2400" dirty="0" err="1"/>
              <a:t>Bị</a:t>
            </a:r>
            <a:r>
              <a:rPr lang="en-US" altLang="en-US" sz="2400" dirty="0"/>
              <a:t> </a:t>
            </a:r>
            <a:r>
              <a:rPr lang="en-US" altLang="en-US" sz="2400" dirty="0" err="1"/>
              <a:t>trục</a:t>
            </a:r>
            <a:r>
              <a:rPr lang="en-US" altLang="en-US" sz="2400" dirty="0"/>
              <a:t> </a:t>
            </a:r>
            <a:r>
              <a:rPr lang="en-US" altLang="en-US" sz="2400" dirty="0" err="1"/>
              <a:t>xuất</a:t>
            </a:r>
            <a:r>
              <a:rPr lang="en-US" altLang="en-US" sz="2400" dirty="0"/>
              <a:t> </a:t>
            </a:r>
            <a:r>
              <a:rPr lang="en-US" altLang="en-US" sz="2400" dirty="0" err="1"/>
              <a:t>khỏi</a:t>
            </a:r>
            <a:r>
              <a:rPr lang="en-US" altLang="en-US" sz="2400" dirty="0"/>
              <a:t> </a:t>
            </a:r>
            <a:r>
              <a:rPr lang="en-US" altLang="en-US" sz="2400" dirty="0" err="1"/>
              <a:t>Đức</a:t>
            </a:r>
            <a:r>
              <a:rPr lang="en-US" altLang="en-US" sz="2400" dirty="0"/>
              <a:t>, </a:t>
            </a:r>
            <a:r>
              <a:rPr lang="en-US" altLang="en-US" sz="2400" dirty="0" err="1"/>
              <a:t>năm</a:t>
            </a:r>
            <a:r>
              <a:rPr lang="en-US" altLang="en-US" sz="2400" dirty="0"/>
              <a:t> 1843, </a:t>
            </a:r>
            <a:r>
              <a:rPr lang="en-US" altLang="en-US" sz="2400" dirty="0" err="1"/>
              <a:t>Mác</a:t>
            </a:r>
            <a:r>
              <a:rPr lang="en-US" altLang="en-US" sz="2400" dirty="0"/>
              <a:t> sang Pa-</a:t>
            </a:r>
            <a:r>
              <a:rPr lang="en-US" altLang="en-US" sz="2400" dirty="0" err="1"/>
              <a:t>ri</a:t>
            </a:r>
            <a:r>
              <a:rPr lang="en-US" altLang="en-US" sz="2400" dirty="0"/>
              <a:t> </a:t>
            </a:r>
            <a:r>
              <a:rPr lang="en-US" altLang="en-US" sz="2400" dirty="0" err="1"/>
              <a:t>tiếp</a:t>
            </a:r>
            <a:r>
              <a:rPr lang="en-US" altLang="en-US" sz="2400" dirty="0"/>
              <a:t> </a:t>
            </a:r>
            <a:r>
              <a:rPr lang="en-US" altLang="en-US" sz="2400" dirty="0" err="1"/>
              <a:t>tục</a:t>
            </a:r>
            <a:r>
              <a:rPr lang="en-US" altLang="en-US" sz="2400" dirty="0"/>
              <a:t> </a:t>
            </a:r>
            <a:r>
              <a:rPr lang="en-US" altLang="en-US" sz="2400" dirty="0" err="1"/>
              <a:t>nghiên</a:t>
            </a:r>
            <a:r>
              <a:rPr lang="en-US" altLang="en-US" sz="2400" dirty="0"/>
              <a:t> </a:t>
            </a:r>
            <a:r>
              <a:rPr lang="en-US" altLang="en-US" sz="2400" dirty="0" err="1"/>
              <a:t>cứu</a:t>
            </a:r>
            <a:r>
              <a:rPr lang="en-US" altLang="en-US" sz="2400" dirty="0"/>
              <a:t> </a:t>
            </a:r>
            <a:r>
              <a:rPr lang="en-US" altLang="en-US" sz="2400" dirty="0" err="1"/>
              <a:t>và</a:t>
            </a:r>
            <a:r>
              <a:rPr lang="en-US" altLang="en-US" sz="2400" dirty="0"/>
              <a:t> </a:t>
            </a:r>
            <a:r>
              <a:rPr lang="en-US" altLang="en-US" sz="2400" dirty="0" err="1"/>
              <a:t>tham</a:t>
            </a:r>
            <a:r>
              <a:rPr lang="en-US" altLang="en-US" sz="2400" dirty="0"/>
              <a:t> </a:t>
            </a:r>
            <a:r>
              <a:rPr lang="en-US" altLang="en-US" sz="2400" dirty="0" err="1"/>
              <a:t>gia</a:t>
            </a:r>
            <a:r>
              <a:rPr lang="en-US" altLang="en-US" sz="2400" dirty="0"/>
              <a:t> </a:t>
            </a:r>
            <a:r>
              <a:rPr lang="en-US" altLang="en-US" sz="2400" dirty="0" err="1"/>
              <a:t>phong</a:t>
            </a:r>
            <a:r>
              <a:rPr lang="en-US" altLang="en-US" sz="2400" dirty="0"/>
              <a:t> </a:t>
            </a:r>
            <a:r>
              <a:rPr lang="en-US" altLang="en-US" sz="2400" dirty="0" err="1"/>
              <a:t>trào</a:t>
            </a:r>
            <a:r>
              <a:rPr lang="en-US" altLang="en-US" sz="2400" dirty="0"/>
              <a:t> </a:t>
            </a:r>
            <a:r>
              <a:rPr lang="en-US" altLang="en-US" sz="2400" dirty="0" err="1"/>
              <a:t>cách</a:t>
            </a:r>
            <a:r>
              <a:rPr lang="en-US" altLang="en-US" sz="2400" dirty="0"/>
              <a:t> </a:t>
            </a:r>
            <a:r>
              <a:rPr lang="en-US" altLang="en-US" sz="2400" dirty="0" err="1"/>
              <a:t>mạng</a:t>
            </a:r>
            <a:r>
              <a:rPr lang="en-US" altLang="en-US" sz="2400" dirty="0"/>
              <a:t> ở </a:t>
            </a:r>
            <a:r>
              <a:rPr lang="en-US" altLang="en-US" sz="2400" dirty="0" err="1"/>
              <a:t>Pháp</a:t>
            </a:r>
            <a:r>
              <a:rPr lang="en-US" altLang="en-US" sz="2400" dirty="0"/>
              <a:t>.</a:t>
            </a:r>
          </a:p>
        </p:txBody>
      </p:sp>
    </p:spTree>
    <p:extLst>
      <p:ext uri="{BB962C8B-B14F-4D97-AF65-F5344CB8AC3E}">
        <p14:creationId xmlns:p14="http://schemas.microsoft.com/office/powerpoint/2010/main" val="169993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6151" name="Group 7"/>
          <p:cNvGrpSpPr>
            <a:grpSpLocks/>
          </p:cNvGrpSpPr>
          <p:nvPr/>
        </p:nvGrpSpPr>
        <p:grpSpPr bwMode="auto">
          <a:xfrm>
            <a:off x="379412" y="1143001"/>
            <a:ext cx="3049588" cy="3861594"/>
            <a:chOff x="0" y="0"/>
            <a:chExt cx="1921" cy="2919"/>
          </a:xfrm>
        </p:grpSpPr>
        <p:pic>
          <p:nvPicPr>
            <p:cNvPr id="61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21" cy="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Text Box 9"/>
            <p:cNvSpPr txBox="1">
              <a:spLocks noChangeArrowheads="1"/>
            </p:cNvSpPr>
            <p:nvPr/>
          </p:nvSpPr>
          <p:spPr bwMode="auto">
            <a:xfrm>
              <a:off x="0" y="2640"/>
              <a:ext cx="192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pPr>
              <a:r>
                <a:rPr lang="en-US"/>
                <a:t>Ph. Ăng-ghen (1820-1895)</a:t>
              </a:r>
            </a:p>
          </p:txBody>
        </p:sp>
      </p:grpSp>
      <p:sp>
        <p:nvSpPr>
          <p:cNvPr id="6152" name="Text Box 11"/>
          <p:cNvSpPr txBox="1">
            <a:spLocks noChangeArrowheads="1"/>
          </p:cNvSpPr>
          <p:nvPr/>
        </p:nvSpPr>
        <p:spPr bwMode="auto">
          <a:xfrm>
            <a:off x="3735729" y="1087942"/>
            <a:ext cx="5029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just" eaLnBrk="1" hangingPunct="1">
              <a:spcBef>
                <a:spcPct val="50000"/>
              </a:spcBef>
            </a:pPr>
            <a:r>
              <a:rPr lang="en-US" sz="2400" dirty="0"/>
              <a:t>Ph. </a:t>
            </a:r>
            <a:r>
              <a:rPr lang="en-US" sz="2400" dirty="0" err="1"/>
              <a:t>Ăng-ghen</a:t>
            </a:r>
            <a:r>
              <a:rPr lang="en-US" sz="2400" dirty="0"/>
              <a:t> </a:t>
            </a:r>
            <a:r>
              <a:rPr lang="en-US" sz="2400" dirty="0" err="1"/>
              <a:t>sinh</a:t>
            </a:r>
            <a:r>
              <a:rPr lang="en-US" sz="2400" dirty="0"/>
              <a:t> </a:t>
            </a:r>
            <a:r>
              <a:rPr lang="en-US" sz="2400" dirty="0" err="1"/>
              <a:t>năm</a:t>
            </a:r>
            <a:r>
              <a:rPr lang="en-US" sz="2400" dirty="0"/>
              <a:t> 1820 </a:t>
            </a:r>
            <a:r>
              <a:rPr lang="en-US" sz="2400" dirty="0" err="1"/>
              <a:t>trong</a:t>
            </a:r>
            <a:r>
              <a:rPr lang="en-US" sz="2400" dirty="0"/>
              <a:t> </a:t>
            </a:r>
            <a:r>
              <a:rPr lang="en-US" sz="2400" dirty="0" err="1"/>
              <a:t>một</a:t>
            </a:r>
            <a:r>
              <a:rPr lang="en-US" sz="2400" dirty="0"/>
              <a:t> </a:t>
            </a:r>
            <a:r>
              <a:rPr lang="en-US" sz="2400" dirty="0" err="1"/>
              <a:t>gia</a:t>
            </a:r>
            <a:r>
              <a:rPr lang="en-US" sz="2400" dirty="0"/>
              <a:t> </a:t>
            </a:r>
            <a:r>
              <a:rPr lang="en-US" sz="2400" dirty="0" err="1"/>
              <a:t>đình</a:t>
            </a:r>
            <a:r>
              <a:rPr lang="en-US" sz="2400" dirty="0"/>
              <a:t> </a:t>
            </a:r>
            <a:r>
              <a:rPr lang="en-US" sz="2400" dirty="0" err="1"/>
              <a:t>chủ</a:t>
            </a:r>
            <a:r>
              <a:rPr lang="en-US" sz="2400" dirty="0"/>
              <a:t> </a:t>
            </a:r>
            <a:r>
              <a:rPr lang="en-US" sz="2400" dirty="0" err="1"/>
              <a:t>xưởng</a:t>
            </a:r>
            <a:r>
              <a:rPr lang="en-US" sz="2400" dirty="0"/>
              <a:t> </a:t>
            </a:r>
            <a:r>
              <a:rPr lang="en-US" sz="2400" dirty="0" err="1"/>
              <a:t>giàu</a:t>
            </a:r>
            <a:r>
              <a:rPr lang="en-US" sz="2400" dirty="0"/>
              <a:t> </a:t>
            </a:r>
            <a:r>
              <a:rPr lang="en-US" sz="2400" dirty="0" err="1"/>
              <a:t>có</a:t>
            </a:r>
            <a:r>
              <a:rPr lang="en-US" sz="2400" dirty="0"/>
              <a:t> ở </a:t>
            </a:r>
            <a:r>
              <a:rPr lang="en-US" sz="2400" dirty="0" err="1"/>
              <a:t>thành</a:t>
            </a:r>
            <a:r>
              <a:rPr lang="en-US" sz="2400" dirty="0"/>
              <a:t> </a:t>
            </a:r>
            <a:r>
              <a:rPr lang="en-US" sz="2400" dirty="0" err="1"/>
              <a:t>phố</a:t>
            </a:r>
            <a:r>
              <a:rPr lang="en-US" sz="2400" dirty="0"/>
              <a:t> </a:t>
            </a:r>
            <a:r>
              <a:rPr lang="en-US" sz="2400" dirty="0" err="1"/>
              <a:t>Bác</a:t>
            </a:r>
            <a:r>
              <a:rPr lang="en-US" sz="2400" dirty="0"/>
              <a:t>-men, </a:t>
            </a:r>
            <a:r>
              <a:rPr lang="en-US" sz="2400" dirty="0" err="1"/>
              <a:t>thuộc</a:t>
            </a:r>
            <a:r>
              <a:rPr lang="en-US" sz="2400" dirty="0"/>
              <a:t> </a:t>
            </a:r>
            <a:r>
              <a:rPr lang="en-US" sz="2400" dirty="0" err="1"/>
              <a:t>vùng</a:t>
            </a:r>
            <a:r>
              <a:rPr lang="en-US" sz="2400" dirty="0"/>
              <a:t> </a:t>
            </a:r>
            <a:r>
              <a:rPr lang="en-US" sz="2400" dirty="0" err="1"/>
              <a:t>công</a:t>
            </a:r>
            <a:r>
              <a:rPr lang="en-US" sz="2400" dirty="0"/>
              <a:t> </a:t>
            </a:r>
            <a:r>
              <a:rPr lang="en-US" sz="2400" dirty="0" err="1"/>
              <a:t>nghiệp</a:t>
            </a:r>
            <a:r>
              <a:rPr lang="en-US" sz="2400" dirty="0"/>
              <a:t> </a:t>
            </a:r>
            <a:r>
              <a:rPr lang="en-US" sz="2400" dirty="0" err="1"/>
              <a:t>phát</a:t>
            </a:r>
            <a:r>
              <a:rPr lang="en-US" sz="2400" dirty="0"/>
              <a:t> </a:t>
            </a:r>
            <a:r>
              <a:rPr lang="en-US" sz="2400" dirty="0" err="1"/>
              <a:t>triển</a:t>
            </a:r>
            <a:r>
              <a:rPr lang="en-US" sz="2400" dirty="0"/>
              <a:t> </a:t>
            </a:r>
            <a:r>
              <a:rPr lang="en-US" sz="2400" dirty="0" err="1"/>
              <a:t>nhất</a:t>
            </a:r>
            <a:r>
              <a:rPr lang="en-US" sz="2400" dirty="0"/>
              <a:t> </a:t>
            </a:r>
            <a:r>
              <a:rPr lang="en-US" sz="2400" dirty="0" err="1"/>
              <a:t>của</a:t>
            </a:r>
            <a:r>
              <a:rPr lang="en-US" sz="2400" dirty="0"/>
              <a:t> </a:t>
            </a:r>
            <a:r>
              <a:rPr lang="en-US" sz="2400" dirty="0" err="1"/>
              <a:t>Đức</a:t>
            </a:r>
            <a:r>
              <a:rPr lang="en-US" sz="2400" dirty="0"/>
              <a:t> </a:t>
            </a:r>
            <a:r>
              <a:rPr lang="en-US" sz="2400" dirty="0" err="1"/>
              <a:t>thời</a:t>
            </a:r>
            <a:r>
              <a:rPr lang="en-US" sz="2400" dirty="0"/>
              <a:t> </a:t>
            </a:r>
            <a:r>
              <a:rPr lang="en-US" sz="2400" dirty="0" err="1"/>
              <a:t>đó</a:t>
            </a:r>
            <a:r>
              <a:rPr lang="en-US" sz="2400" dirty="0"/>
              <a:t>. </a:t>
            </a:r>
            <a:r>
              <a:rPr lang="en-US" sz="2400" dirty="0" err="1"/>
              <a:t>Hiểu</a:t>
            </a:r>
            <a:r>
              <a:rPr lang="en-US" sz="2400" dirty="0"/>
              <a:t> </a:t>
            </a:r>
            <a:r>
              <a:rPr lang="en-US" sz="2400" dirty="0" err="1"/>
              <a:t>rõ</a:t>
            </a:r>
            <a:r>
              <a:rPr lang="en-US" sz="2400" dirty="0"/>
              <a:t> </a:t>
            </a:r>
            <a:r>
              <a:rPr lang="en-US" sz="2400" dirty="0" err="1"/>
              <a:t>thủ</a:t>
            </a:r>
            <a:r>
              <a:rPr lang="en-US" sz="2400" dirty="0"/>
              <a:t> </a:t>
            </a:r>
            <a:r>
              <a:rPr lang="en-US" sz="2400" dirty="0" err="1"/>
              <a:t>đoạn</a:t>
            </a:r>
            <a:r>
              <a:rPr lang="en-US" sz="2400" dirty="0"/>
              <a:t> </a:t>
            </a:r>
            <a:r>
              <a:rPr lang="en-US" sz="2400" dirty="0" err="1"/>
              <a:t>làm</a:t>
            </a:r>
            <a:r>
              <a:rPr lang="en-US" sz="2400" dirty="0"/>
              <a:t> </a:t>
            </a:r>
            <a:r>
              <a:rPr lang="en-US" sz="2400" dirty="0" err="1"/>
              <a:t>giàu</a:t>
            </a:r>
            <a:r>
              <a:rPr lang="en-US" sz="2400" dirty="0"/>
              <a:t> </a:t>
            </a:r>
            <a:r>
              <a:rPr lang="en-US" sz="2400" dirty="0" err="1"/>
              <a:t>của</a:t>
            </a:r>
            <a:r>
              <a:rPr lang="en-US" sz="2400" dirty="0"/>
              <a:t> </a:t>
            </a:r>
            <a:r>
              <a:rPr lang="en-US" sz="2400" dirty="0" err="1"/>
              <a:t>giai</a:t>
            </a:r>
            <a:r>
              <a:rPr lang="en-US" sz="2400" dirty="0"/>
              <a:t> </a:t>
            </a:r>
            <a:r>
              <a:rPr lang="en-US" sz="2400" dirty="0" err="1"/>
              <a:t>cấp</a:t>
            </a:r>
            <a:r>
              <a:rPr lang="en-US" sz="2400" dirty="0"/>
              <a:t> </a:t>
            </a:r>
            <a:r>
              <a:rPr lang="en-US" sz="2400" dirty="0" err="1"/>
              <a:t>tư</a:t>
            </a:r>
            <a:r>
              <a:rPr lang="en-US" sz="2400" dirty="0"/>
              <a:t> </a:t>
            </a:r>
            <a:r>
              <a:rPr lang="en-US" sz="2400" dirty="0" err="1"/>
              <a:t>sản</a:t>
            </a:r>
            <a:r>
              <a:rPr lang="en-US" sz="2400" dirty="0"/>
              <a:t>, </a:t>
            </a:r>
            <a:r>
              <a:rPr lang="en-US" sz="2400" dirty="0" err="1"/>
              <a:t>ông</a:t>
            </a:r>
            <a:r>
              <a:rPr lang="en-US" sz="2400" dirty="0"/>
              <a:t> </a:t>
            </a:r>
            <a:r>
              <a:rPr lang="en-US" sz="2400" dirty="0" err="1"/>
              <a:t>tỏ</a:t>
            </a:r>
            <a:r>
              <a:rPr lang="en-US" sz="2400" dirty="0"/>
              <a:t> </a:t>
            </a:r>
            <a:r>
              <a:rPr lang="en-US" sz="2400" dirty="0" err="1"/>
              <a:t>ra</a:t>
            </a:r>
            <a:r>
              <a:rPr lang="en-US" sz="2400" dirty="0"/>
              <a:t> </a:t>
            </a:r>
            <a:r>
              <a:rPr lang="en-US" sz="2400" dirty="0" err="1"/>
              <a:t>khinh</a:t>
            </a:r>
            <a:r>
              <a:rPr lang="en-US" sz="2400" dirty="0"/>
              <a:t> </a:t>
            </a:r>
            <a:r>
              <a:rPr lang="en-US" sz="2400" dirty="0" err="1"/>
              <a:t>ghét</a:t>
            </a:r>
            <a:r>
              <a:rPr lang="en-US" sz="2400" dirty="0"/>
              <a:t> </a:t>
            </a:r>
            <a:r>
              <a:rPr lang="en-US" sz="2400" dirty="0" err="1"/>
              <a:t>chúng</a:t>
            </a:r>
            <a:r>
              <a:rPr lang="en-US" sz="2400" dirty="0"/>
              <a:t>. </a:t>
            </a:r>
            <a:r>
              <a:rPr lang="en-US" sz="2400" dirty="0" err="1"/>
              <a:t>Năm</a:t>
            </a:r>
            <a:r>
              <a:rPr lang="en-US" sz="2400" dirty="0"/>
              <a:t> 1842, </a:t>
            </a:r>
            <a:r>
              <a:rPr lang="en-US" sz="2400" dirty="0" err="1"/>
              <a:t>ông</a:t>
            </a:r>
            <a:r>
              <a:rPr lang="en-US" sz="2400" dirty="0"/>
              <a:t> sang </a:t>
            </a:r>
            <a:r>
              <a:rPr lang="en-US" sz="2400" dirty="0" err="1"/>
              <a:t>Anh</a:t>
            </a:r>
            <a:r>
              <a:rPr lang="en-US" sz="2400" dirty="0"/>
              <a:t> </a:t>
            </a:r>
            <a:r>
              <a:rPr lang="en-US" sz="2400" dirty="0" err="1"/>
              <a:t>và</a:t>
            </a:r>
            <a:r>
              <a:rPr lang="en-US" sz="2400" dirty="0"/>
              <a:t> </a:t>
            </a:r>
            <a:r>
              <a:rPr lang="en-US" sz="2400" dirty="0" err="1"/>
              <a:t>đi</a:t>
            </a:r>
            <a:r>
              <a:rPr lang="en-US" sz="2400" dirty="0"/>
              <a:t> </a:t>
            </a:r>
            <a:r>
              <a:rPr lang="en-US" sz="2400" dirty="0" err="1"/>
              <a:t>sâu</a:t>
            </a:r>
            <a:r>
              <a:rPr lang="en-US" sz="2400" dirty="0"/>
              <a:t> </a:t>
            </a:r>
            <a:r>
              <a:rPr lang="en-US" sz="2400" dirty="0" err="1"/>
              <a:t>tìm</a:t>
            </a:r>
            <a:r>
              <a:rPr lang="en-US" sz="2400" dirty="0"/>
              <a:t> </a:t>
            </a:r>
            <a:r>
              <a:rPr lang="en-US" sz="2400" dirty="0" err="1"/>
              <a:t>hiểu</a:t>
            </a:r>
            <a:r>
              <a:rPr lang="en-US" sz="2400" dirty="0"/>
              <a:t> </a:t>
            </a:r>
            <a:r>
              <a:rPr lang="en-US" sz="2400" dirty="0" err="1"/>
              <a:t>nỗi</a:t>
            </a:r>
            <a:r>
              <a:rPr lang="en-US" sz="2400" dirty="0"/>
              <a:t> </a:t>
            </a:r>
            <a:r>
              <a:rPr lang="en-US" sz="2400" dirty="0" err="1"/>
              <a:t>thống</a:t>
            </a:r>
            <a:r>
              <a:rPr lang="en-US" sz="2400" dirty="0"/>
              <a:t> </a:t>
            </a:r>
            <a:r>
              <a:rPr lang="en-US" sz="2400" dirty="0" err="1"/>
              <a:t>khổ</a:t>
            </a:r>
            <a:r>
              <a:rPr lang="en-US" sz="2400" dirty="0"/>
              <a:t> </a:t>
            </a:r>
            <a:r>
              <a:rPr lang="en-US" sz="2400" dirty="0" err="1"/>
              <a:t>của</a:t>
            </a:r>
            <a:r>
              <a:rPr lang="en-US" sz="2400" dirty="0"/>
              <a:t> </a:t>
            </a:r>
            <a:r>
              <a:rPr lang="en-US" sz="2400" dirty="0" err="1"/>
              <a:t>những</a:t>
            </a:r>
            <a:r>
              <a:rPr lang="en-US" sz="2400" dirty="0"/>
              <a:t> </a:t>
            </a:r>
            <a:r>
              <a:rPr lang="en-US" sz="2400" dirty="0" err="1"/>
              <a:t>người</a:t>
            </a:r>
            <a:r>
              <a:rPr lang="en-US" sz="2400" dirty="0"/>
              <a:t> </a:t>
            </a:r>
            <a:r>
              <a:rPr lang="en-US" sz="2400" dirty="0" err="1"/>
              <a:t>công</a:t>
            </a:r>
            <a:r>
              <a:rPr lang="en-US" sz="2400" dirty="0"/>
              <a:t> </a:t>
            </a:r>
            <a:r>
              <a:rPr lang="en-US" sz="2400" dirty="0" err="1"/>
              <a:t>nhân</a:t>
            </a:r>
            <a:r>
              <a:rPr lang="en-US" sz="2400" dirty="0"/>
              <a:t>, </a:t>
            </a:r>
            <a:r>
              <a:rPr lang="en-US" sz="2400" dirty="0" err="1"/>
              <a:t>công</a:t>
            </a:r>
            <a:r>
              <a:rPr lang="en-US" sz="2400" dirty="0"/>
              <a:t> </a:t>
            </a:r>
            <a:r>
              <a:rPr lang="en-US" sz="2400" dirty="0" err="1"/>
              <a:t>bố</a:t>
            </a:r>
            <a:r>
              <a:rPr lang="en-US" sz="2400" dirty="0"/>
              <a:t> </a:t>
            </a:r>
            <a:r>
              <a:rPr lang="en-US" sz="2400" dirty="0" err="1"/>
              <a:t>nhiều</a:t>
            </a:r>
            <a:r>
              <a:rPr lang="en-US" sz="2400" dirty="0"/>
              <a:t> </a:t>
            </a:r>
            <a:r>
              <a:rPr lang="en-US" sz="2400" dirty="0" err="1"/>
              <a:t>bài</a:t>
            </a:r>
            <a:r>
              <a:rPr lang="en-US" sz="2400" dirty="0"/>
              <a:t> </a:t>
            </a:r>
            <a:r>
              <a:rPr lang="en-US" sz="2400" dirty="0" err="1"/>
              <a:t>viết</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a:t>
            </a:r>
            <a:r>
              <a:rPr lang="en-US" sz="2400" dirty="0" err="1"/>
              <a:t>cuốn</a:t>
            </a:r>
            <a:r>
              <a:rPr lang="en-US" sz="2400" dirty="0"/>
              <a:t> </a:t>
            </a:r>
            <a:r>
              <a:rPr lang="en-US" sz="2400" i="1" dirty="0"/>
              <a:t>“</a:t>
            </a:r>
            <a:r>
              <a:rPr lang="en-US" sz="2400" i="1" dirty="0" err="1"/>
              <a:t>Tình</a:t>
            </a:r>
            <a:r>
              <a:rPr lang="en-US" sz="2400" i="1" dirty="0"/>
              <a:t> </a:t>
            </a:r>
            <a:r>
              <a:rPr lang="en-US" sz="2400" i="1" dirty="0" err="1"/>
              <a:t>cảnh</a:t>
            </a:r>
            <a:r>
              <a:rPr lang="en-US" sz="2400" i="1" dirty="0"/>
              <a:t> </a:t>
            </a:r>
            <a:r>
              <a:rPr lang="en-US" sz="2400" i="1" dirty="0" err="1"/>
              <a:t>giai</a:t>
            </a:r>
            <a:r>
              <a:rPr lang="en-US" sz="2400" i="1" dirty="0"/>
              <a:t> </a:t>
            </a:r>
            <a:r>
              <a:rPr lang="en-US" sz="2400" i="1" dirty="0" err="1"/>
              <a:t>cấp</a:t>
            </a:r>
            <a:r>
              <a:rPr lang="en-US" sz="2400" i="1" dirty="0"/>
              <a:t> </a:t>
            </a:r>
            <a:r>
              <a:rPr lang="en-US" sz="2400" i="1" dirty="0" err="1"/>
              <a:t>công</a:t>
            </a:r>
            <a:r>
              <a:rPr lang="en-US" sz="2400" i="1" dirty="0"/>
              <a:t> </a:t>
            </a:r>
            <a:r>
              <a:rPr lang="en-US" sz="2400" i="1" dirty="0" err="1"/>
              <a:t>nhân</a:t>
            </a:r>
            <a:r>
              <a:rPr lang="en-US" sz="2400" i="1" dirty="0"/>
              <a:t> </a:t>
            </a:r>
            <a:r>
              <a:rPr lang="en-US" sz="2400" i="1" dirty="0" err="1"/>
              <a:t>Anh</a:t>
            </a:r>
            <a:r>
              <a:rPr lang="en-US" sz="2400" i="1" dirty="0"/>
              <a:t>”.</a:t>
            </a:r>
          </a:p>
        </p:txBody>
      </p:sp>
      <p:sp>
        <p:nvSpPr>
          <p:cNvPr id="11" name="Rectangle 3"/>
          <p:cNvSpPr txBox="1">
            <a:spLocks noChangeArrowheads="1"/>
          </p:cNvSpPr>
          <p:nvPr/>
        </p:nvSpPr>
        <p:spPr>
          <a:xfrm>
            <a:off x="0" y="28205"/>
            <a:ext cx="6705600" cy="4445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12800" indent="-812800">
              <a:buFontTx/>
              <a:buNone/>
            </a:pPr>
            <a:r>
              <a:rPr lang="en-US" sz="2400" b="1" dirty="0" smtClean="0">
                <a:solidFill>
                  <a:srgbClr val="0070C0"/>
                </a:solidFill>
                <a:latin typeface="Times New Roman" pitchFamily="18" charset="0"/>
                <a:cs typeface="Times New Roman" pitchFamily="18" charset="0"/>
              </a:rPr>
              <a:t>II. SỰ RA ĐỜI CỦA CHỦ NGHĨA MÁC</a:t>
            </a:r>
          </a:p>
        </p:txBody>
      </p:sp>
      <p:sp>
        <p:nvSpPr>
          <p:cNvPr id="12" name="Text Box 10"/>
          <p:cNvSpPr txBox="1">
            <a:spLocks noChangeArrowheads="1"/>
          </p:cNvSpPr>
          <p:nvPr/>
        </p:nvSpPr>
        <p:spPr bwMode="auto">
          <a:xfrm>
            <a:off x="159327" y="456046"/>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pPr>
            <a:r>
              <a:rPr lang="en-US" sz="3600" b="1" dirty="0">
                <a:solidFill>
                  <a:srgbClr val="C00000"/>
                </a:solidFill>
                <a:latin typeface="Times New Roman" pitchFamily="18" charset="0"/>
                <a:cs typeface="Times New Roman" pitchFamily="18" charset="0"/>
              </a:rPr>
              <a:t>1. </a:t>
            </a:r>
            <a:r>
              <a:rPr lang="en-US" sz="3600" b="1" dirty="0" err="1">
                <a:solidFill>
                  <a:srgbClr val="C00000"/>
                </a:solidFill>
                <a:latin typeface="Times New Roman" pitchFamily="18" charset="0"/>
                <a:cs typeface="Times New Roman" pitchFamily="18" charset="0"/>
              </a:rPr>
              <a:t>Mác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và</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Ăng-ghen</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5261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8100"/>
            <a:ext cx="19351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6"/>
          <p:cNvSpPr txBox="1">
            <a:spLocks noChangeArrowheads="1"/>
          </p:cNvSpPr>
          <p:nvPr/>
        </p:nvSpPr>
        <p:spPr bwMode="auto">
          <a:xfrm>
            <a:off x="762000" y="2324101"/>
            <a:ext cx="307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spcBef>
                <a:spcPct val="50000"/>
              </a:spcBef>
            </a:pPr>
            <a:r>
              <a:rPr lang="en-US" dirty="0" err="1"/>
              <a:t>C.Mác</a:t>
            </a:r>
            <a:r>
              <a:rPr lang="en-US" dirty="0"/>
              <a:t> (1818-1883)</a:t>
            </a:r>
          </a:p>
        </p:txBody>
      </p:sp>
      <p:pic>
        <p:nvPicPr>
          <p:cNvPr id="71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101600"/>
            <a:ext cx="191611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9"/>
          <p:cNvSpPr txBox="1">
            <a:spLocks noChangeArrowheads="1"/>
          </p:cNvSpPr>
          <p:nvPr/>
        </p:nvSpPr>
        <p:spPr bwMode="auto">
          <a:xfrm>
            <a:off x="4724400" y="2336007"/>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pPr>
            <a:r>
              <a:rPr lang="en-US"/>
              <a:t>Ph. Ăng-ghen (1820-1895)</a:t>
            </a:r>
          </a:p>
        </p:txBody>
      </p:sp>
      <p:sp>
        <p:nvSpPr>
          <p:cNvPr id="7174" name="Text Box 10"/>
          <p:cNvSpPr txBox="1">
            <a:spLocks noChangeArrowheads="1"/>
          </p:cNvSpPr>
          <p:nvPr/>
        </p:nvSpPr>
        <p:spPr bwMode="auto">
          <a:xfrm>
            <a:off x="152400" y="2641600"/>
            <a:ext cx="3886200" cy="1631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just" eaLnBrk="1" hangingPunct="1">
              <a:spcBef>
                <a:spcPct val="50000"/>
              </a:spcBef>
            </a:pPr>
            <a:r>
              <a:rPr lang="en-US" sz="2000" i="1" dirty="0">
                <a:solidFill>
                  <a:srgbClr val="0000FF"/>
                </a:solidFill>
              </a:rPr>
              <a:t>“</a:t>
            </a:r>
            <a:r>
              <a:rPr lang="en-US" sz="2000" i="1" dirty="0" err="1">
                <a:solidFill>
                  <a:srgbClr val="0000FF"/>
                </a:solidFill>
              </a:rPr>
              <a:t>Giai</a:t>
            </a:r>
            <a:r>
              <a:rPr lang="en-US" sz="2000" i="1" dirty="0">
                <a:solidFill>
                  <a:srgbClr val="0000FF"/>
                </a:solidFill>
              </a:rPr>
              <a:t> </a:t>
            </a:r>
            <a:r>
              <a:rPr lang="en-US" sz="2000" i="1" dirty="0" err="1">
                <a:solidFill>
                  <a:srgbClr val="0000FF"/>
                </a:solidFill>
              </a:rPr>
              <a:t>cấp</a:t>
            </a:r>
            <a:r>
              <a:rPr lang="en-US" sz="2000" i="1" dirty="0">
                <a:solidFill>
                  <a:srgbClr val="0000FF"/>
                </a:solidFill>
              </a:rPr>
              <a:t> </a:t>
            </a:r>
            <a:r>
              <a:rPr lang="en-US" sz="2000" i="1" dirty="0" err="1">
                <a:solidFill>
                  <a:srgbClr val="0000FF"/>
                </a:solidFill>
              </a:rPr>
              <a:t>vô</a:t>
            </a:r>
            <a:r>
              <a:rPr lang="en-US" sz="2000" i="1" dirty="0">
                <a:solidFill>
                  <a:srgbClr val="0000FF"/>
                </a:solidFill>
              </a:rPr>
              <a:t> </a:t>
            </a:r>
            <a:r>
              <a:rPr lang="en-US" sz="2000" i="1" dirty="0" err="1">
                <a:solidFill>
                  <a:srgbClr val="0000FF"/>
                </a:solidFill>
              </a:rPr>
              <a:t>sản</a:t>
            </a:r>
            <a:r>
              <a:rPr lang="en-US" sz="2000" i="1" dirty="0">
                <a:solidFill>
                  <a:srgbClr val="0000FF"/>
                </a:solidFill>
              </a:rPr>
              <a:t> </a:t>
            </a:r>
            <a:r>
              <a:rPr lang="en-US" sz="2000" i="1" dirty="0" err="1">
                <a:solidFill>
                  <a:srgbClr val="0000FF"/>
                </a:solidFill>
              </a:rPr>
              <a:t>được</a:t>
            </a:r>
            <a:r>
              <a:rPr lang="en-US" sz="2000" i="1" dirty="0">
                <a:solidFill>
                  <a:srgbClr val="0000FF"/>
                </a:solidFill>
              </a:rPr>
              <a:t> </a:t>
            </a:r>
            <a:r>
              <a:rPr lang="en-US" sz="2000" i="1" dirty="0" err="1">
                <a:solidFill>
                  <a:srgbClr val="0000FF"/>
                </a:solidFill>
              </a:rPr>
              <a:t>vũ</a:t>
            </a:r>
            <a:r>
              <a:rPr lang="en-US" sz="2000" i="1" dirty="0">
                <a:solidFill>
                  <a:srgbClr val="0000FF"/>
                </a:solidFill>
              </a:rPr>
              <a:t> </a:t>
            </a:r>
            <a:r>
              <a:rPr lang="en-US" sz="2000" i="1" dirty="0" err="1">
                <a:solidFill>
                  <a:srgbClr val="0000FF"/>
                </a:solidFill>
              </a:rPr>
              <a:t>trang</a:t>
            </a:r>
            <a:r>
              <a:rPr lang="en-US" sz="2000" i="1" dirty="0">
                <a:solidFill>
                  <a:srgbClr val="0000FF"/>
                </a:solidFill>
              </a:rPr>
              <a:t> </a:t>
            </a:r>
            <a:r>
              <a:rPr lang="en-US" sz="2000" i="1" dirty="0" err="1">
                <a:solidFill>
                  <a:srgbClr val="0000FF"/>
                </a:solidFill>
              </a:rPr>
              <a:t>bằng</a:t>
            </a:r>
            <a:r>
              <a:rPr lang="en-US" sz="2000" i="1" dirty="0">
                <a:solidFill>
                  <a:srgbClr val="0000FF"/>
                </a:solidFill>
              </a:rPr>
              <a:t> </a:t>
            </a:r>
            <a:r>
              <a:rPr lang="en-US" sz="2000" i="1" dirty="0" err="1">
                <a:solidFill>
                  <a:srgbClr val="0000FF"/>
                </a:solidFill>
              </a:rPr>
              <a:t>lý</a:t>
            </a:r>
            <a:r>
              <a:rPr lang="en-US" sz="2000" i="1" dirty="0">
                <a:solidFill>
                  <a:srgbClr val="0000FF"/>
                </a:solidFill>
              </a:rPr>
              <a:t> </a:t>
            </a:r>
            <a:r>
              <a:rPr lang="en-US" sz="2000" i="1" dirty="0" err="1">
                <a:solidFill>
                  <a:srgbClr val="0000FF"/>
                </a:solidFill>
              </a:rPr>
              <a:t>luận</a:t>
            </a:r>
            <a:r>
              <a:rPr lang="en-US" sz="2000" i="1" dirty="0">
                <a:solidFill>
                  <a:srgbClr val="0000FF"/>
                </a:solidFill>
              </a:rPr>
              <a:t> </a:t>
            </a:r>
            <a:r>
              <a:rPr lang="en-US" sz="2000" i="1" dirty="0" err="1">
                <a:solidFill>
                  <a:srgbClr val="0000FF"/>
                </a:solidFill>
              </a:rPr>
              <a:t>cách</a:t>
            </a:r>
            <a:r>
              <a:rPr lang="en-US" sz="2000" i="1" dirty="0">
                <a:solidFill>
                  <a:srgbClr val="0000FF"/>
                </a:solidFill>
              </a:rPr>
              <a:t> </a:t>
            </a:r>
            <a:r>
              <a:rPr lang="en-US" sz="2000" i="1" dirty="0" err="1">
                <a:solidFill>
                  <a:srgbClr val="0000FF"/>
                </a:solidFill>
              </a:rPr>
              <a:t>mạng</a:t>
            </a:r>
            <a:r>
              <a:rPr lang="en-US" sz="2000" i="1" dirty="0">
                <a:solidFill>
                  <a:srgbClr val="0000FF"/>
                </a:solidFill>
              </a:rPr>
              <a:t> </a:t>
            </a:r>
            <a:r>
              <a:rPr lang="en-US" sz="2000" i="1" dirty="0" err="1">
                <a:solidFill>
                  <a:srgbClr val="0000FF"/>
                </a:solidFill>
              </a:rPr>
              <a:t>sẽ</a:t>
            </a:r>
            <a:r>
              <a:rPr lang="en-US" sz="2000" i="1" dirty="0">
                <a:solidFill>
                  <a:srgbClr val="0000FF"/>
                </a:solidFill>
              </a:rPr>
              <a:t> </a:t>
            </a:r>
            <a:r>
              <a:rPr lang="en-US" sz="2000" i="1" dirty="0" err="1">
                <a:solidFill>
                  <a:srgbClr val="0000FF"/>
                </a:solidFill>
              </a:rPr>
              <a:t>đảm</a:t>
            </a:r>
            <a:r>
              <a:rPr lang="en-US" sz="2000" i="1" dirty="0">
                <a:solidFill>
                  <a:srgbClr val="0000FF"/>
                </a:solidFill>
              </a:rPr>
              <a:t> </a:t>
            </a:r>
            <a:r>
              <a:rPr lang="en-US" sz="2000" i="1" dirty="0" err="1">
                <a:solidFill>
                  <a:srgbClr val="0000FF"/>
                </a:solidFill>
              </a:rPr>
              <a:t>đương</a:t>
            </a:r>
            <a:r>
              <a:rPr lang="en-US" sz="2000" i="1" dirty="0">
                <a:solidFill>
                  <a:srgbClr val="0000FF"/>
                </a:solidFill>
              </a:rPr>
              <a:t> </a:t>
            </a:r>
            <a:r>
              <a:rPr lang="en-US" sz="2000" i="1" dirty="0" err="1">
                <a:solidFill>
                  <a:srgbClr val="0000FF"/>
                </a:solidFill>
              </a:rPr>
              <a:t>sứ</a:t>
            </a:r>
            <a:r>
              <a:rPr lang="en-US" sz="2000" i="1" dirty="0">
                <a:solidFill>
                  <a:srgbClr val="0000FF"/>
                </a:solidFill>
              </a:rPr>
              <a:t> </a:t>
            </a:r>
            <a:r>
              <a:rPr lang="en-US" sz="2000" i="1" dirty="0" err="1">
                <a:solidFill>
                  <a:srgbClr val="0000FF"/>
                </a:solidFill>
              </a:rPr>
              <a:t>mệnh</a:t>
            </a:r>
            <a:r>
              <a:rPr lang="en-US" sz="2000" i="1" dirty="0">
                <a:solidFill>
                  <a:srgbClr val="0000FF"/>
                </a:solidFill>
              </a:rPr>
              <a:t> </a:t>
            </a:r>
            <a:r>
              <a:rPr lang="en-US" sz="2000" i="1" dirty="0" err="1">
                <a:solidFill>
                  <a:srgbClr val="0000FF"/>
                </a:solidFill>
              </a:rPr>
              <a:t>lịch</a:t>
            </a:r>
            <a:r>
              <a:rPr lang="en-US" sz="2000" i="1" dirty="0">
                <a:solidFill>
                  <a:srgbClr val="0000FF"/>
                </a:solidFill>
              </a:rPr>
              <a:t> </a:t>
            </a:r>
            <a:r>
              <a:rPr lang="en-US" sz="2000" i="1" dirty="0" err="1">
                <a:solidFill>
                  <a:srgbClr val="0000FF"/>
                </a:solidFill>
              </a:rPr>
              <a:t>sử</a:t>
            </a:r>
            <a:r>
              <a:rPr lang="en-US" sz="2000" i="1" dirty="0">
                <a:solidFill>
                  <a:srgbClr val="0000FF"/>
                </a:solidFill>
              </a:rPr>
              <a:t> </a:t>
            </a:r>
            <a:r>
              <a:rPr lang="en-US" sz="2000" i="1" dirty="0" err="1">
                <a:solidFill>
                  <a:srgbClr val="0000FF"/>
                </a:solidFill>
              </a:rPr>
              <a:t>giải</a:t>
            </a:r>
            <a:r>
              <a:rPr lang="en-US" sz="2000" i="1" dirty="0">
                <a:solidFill>
                  <a:srgbClr val="0000FF"/>
                </a:solidFill>
              </a:rPr>
              <a:t> </a:t>
            </a:r>
            <a:r>
              <a:rPr lang="en-US" sz="2000" i="1" dirty="0" err="1">
                <a:solidFill>
                  <a:srgbClr val="0000FF"/>
                </a:solidFill>
              </a:rPr>
              <a:t>phóng</a:t>
            </a:r>
            <a:r>
              <a:rPr lang="en-US" sz="2000" i="1" dirty="0">
                <a:solidFill>
                  <a:srgbClr val="0000FF"/>
                </a:solidFill>
              </a:rPr>
              <a:t> </a:t>
            </a:r>
            <a:r>
              <a:rPr lang="en-US" sz="2000" i="1" dirty="0" err="1">
                <a:solidFill>
                  <a:srgbClr val="0000FF"/>
                </a:solidFill>
              </a:rPr>
              <a:t>loài</a:t>
            </a:r>
            <a:r>
              <a:rPr lang="en-US" sz="2000" i="1" dirty="0">
                <a:solidFill>
                  <a:srgbClr val="0000FF"/>
                </a:solidFill>
              </a:rPr>
              <a:t> </a:t>
            </a:r>
            <a:r>
              <a:rPr lang="en-US" sz="2000" i="1" dirty="0" err="1">
                <a:solidFill>
                  <a:srgbClr val="0000FF"/>
                </a:solidFill>
              </a:rPr>
              <a:t>người</a:t>
            </a:r>
            <a:r>
              <a:rPr lang="en-US" sz="2000" i="1" dirty="0">
                <a:solidFill>
                  <a:srgbClr val="0000FF"/>
                </a:solidFill>
              </a:rPr>
              <a:t> </a:t>
            </a:r>
            <a:r>
              <a:rPr lang="en-US" sz="2000" i="1" dirty="0" err="1">
                <a:solidFill>
                  <a:srgbClr val="0000FF"/>
                </a:solidFill>
              </a:rPr>
              <a:t>khỏi</a:t>
            </a:r>
            <a:r>
              <a:rPr lang="en-US" sz="2000" i="1" dirty="0">
                <a:solidFill>
                  <a:srgbClr val="0000FF"/>
                </a:solidFill>
              </a:rPr>
              <a:t> </a:t>
            </a:r>
            <a:r>
              <a:rPr lang="en-US" sz="2000" i="1" dirty="0" err="1">
                <a:solidFill>
                  <a:srgbClr val="0000FF"/>
                </a:solidFill>
              </a:rPr>
              <a:t>ách</a:t>
            </a:r>
            <a:r>
              <a:rPr lang="en-US" sz="2000" i="1" dirty="0">
                <a:solidFill>
                  <a:srgbClr val="0000FF"/>
                </a:solidFill>
              </a:rPr>
              <a:t> </a:t>
            </a:r>
            <a:r>
              <a:rPr lang="en-US" sz="2000" i="1" dirty="0" err="1">
                <a:solidFill>
                  <a:srgbClr val="0000FF"/>
                </a:solidFill>
              </a:rPr>
              <a:t>áp</a:t>
            </a:r>
            <a:r>
              <a:rPr lang="en-US" sz="2000" i="1" dirty="0">
                <a:solidFill>
                  <a:srgbClr val="0000FF"/>
                </a:solidFill>
              </a:rPr>
              <a:t> </a:t>
            </a:r>
            <a:r>
              <a:rPr lang="en-US" sz="2000" i="1" dirty="0" err="1">
                <a:solidFill>
                  <a:srgbClr val="0000FF"/>
                </a:solidFill>
              </a:rPr>
              <a:t>bức</a:t>
            </a:r>
            <a:r>
              <a:rPr lang="en-US" sz="2000" i="1" dirty="0">
                <a:solidFill>
                  <a:srgbClr val="0000FF"/>
                </a:solidFill>
              </a:rPr>
              <a:t> </a:t>
            </a:r>
            <a:r>
              <a:rPr lang="en-US" sz="2000" i="1" dirty="0" err="1">
                <a:solidFill>
                  <a:srgbClr val="0000FF"/>
                </a:solidFill>
              </a:rPr>
              <a:t>bóc</a:t>
            </a:r>
            <a:r>
              <a:rPr lang="en-US" sz="2000" i="1" dirty="0">
                <a:solidFill>
                  <a:srgbClr val="0000FF"/>
                </a:solidFill>
              </a:rPr>
              <a:t> </a:t>
            </a:r>
            <a:r>
              <a:rPr lang="en-US" sz="2000" i="1" dirty="0" err="1">
                <a:solidFill>
                  <a:srgbClr val="0000FF"/>
                </a:solidFill>
              </a:rPr>
              <a:t>lột</a:t>
            </a:r>
            <a:r>
              <a:rPr lang="en-US" sz="2000" i="1" dirty="0">
                <a:solidFill>
                  <a:srgbClr val="0000FF"/>
                </a:solidFill>
              </a:rPr>
              <a:t>”.  </a:t>
            </a:r>
            <a:endParaRPr lang="en-US" sz="2000" dirty="0">
              <a:solidFill>
                <a:srgbClr val="0000FF"/>
              </a:solidFill>
            </a:endParaRPr>
          </a:p>
        </p:txBody>
      </p:sp>
      <p:sp>
        <p:nvSpPr>
          <p:cNvPr id="7175" name="Text Box 11"/>
          <p:cNvSpPr txBox="1">
            <a:spLocks noChangeArrowheads="1"/>
          </p:cNvSpPr>
          <p:nvPr/>
        </p:nvSpPr>
        <p:spPr bwMode="auto">
          <a:xfrm>
            <a:off x="4267200" y="2641600"/>
            <a:ext cx="4724400" cy="1631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just" eaLnBrk="1" hangingPunct="1">
              <a:spcBef>
                <a:spcPct val="50000"/>
              </a:spcBef>
            </a:pPr>
            <a:r>
              <a:rPr lang="en-US" sz="2000" i="1">
                <a:solidFill>
                  <a:srgbClr val="0000FF"/>
                </a:solidFill>
              </a:rPr>
              <a:t>“Giai cấp vô sản không chỉ là nạn nhân của chủ nghĩa tư bản mà còn là lực lượng có thể đánh đổ sự thống trị của giai cấp tư sản và tự giải phóng khỏi mọi sự xiềng xích”. </a:t>
            </a:r>
            <a:endParaRPr lang="en-US" sz="2000">
              <a:solidFill>
                <a:srgbClr val="0000FF"/>
              </a:solidFill>
            </a:endParaRPr>
          </a:p>
        </p:txBody>
      </p:sp>
      <p:sp>
        <p:nvSpPr>
          <p:cNvPr id="8200" name="Text Box 12"/>
          <p:cNvSpPr txBox="1">
            <a:spLocks noChangeArrowheads="1"/>
          </p:cNvSpPr>
          <p:nvPr/>
        </p:nvSpPr>
        <p:spPr bwMode="auto">
          <a:xfrm>
            <a:off x="609600" y="4305300"/>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pPr>
            <a:r>
              <a:rPr lang="en-US" sz="2000" dirty="0" err="1">
                <a:solidFill>
                  <a:srgbClr val="FF3300"/>
                </a:solidFill>
              </a:rPr>
              <a:t>Nêu</a:t>
            </a:r>
            <a:r>
              <a:rPr lang="en-US" sz="2000" dirty="0">
                <a:solidFill>
                  <a:srgbClr val="FF3300"/>
                </a:solidFill>
              </a:rPr>
              <a:t> </a:t>
            </a:r>
            <a:r>
              <a:rPr lang="en-US" sz="2000" dirty="0" err="1">
                <a:solidFill>
                  <a:srgbClr val="FF3300"/>
                </a:solidFill>
              </a:rPr>
              <a:t>điểm</a:t>
            </a:r>
            <a:r>
              <a:rPr lang="en-US" sz="2000" dirty="0">
                <a:solidFill>
                  <a:srgbClr val="FF3300"/>
                </a:solidFill>
              </a:rPr>
              <a:t> </a:t>
            </a:r>
            <a:r>
              <a:rPr lang="en-US" sz="2000" dirty="0" err="1">
                <a:solidFill>
                  <a:srgbClr val="FF3300"/>
                </a:solidFill>
              </a:rPr>
              <a:t>giống</a:t>
            </a:r>
            <a:r>
              <a:rPr lang="en-US" sz="2000" dirty="0">
                <a:solidFill>
                  <a:srgbClr val="FF3300"/>
                </a:solidFill>
              </a:rPr>
              <a:t> </a:t>
            </a:r>
            <a:r>
              <a:rPr lang="en-US" sz="2000" dirty="0" err="1">
                <a:solidFill>
                  <a:srgbClr val="FF3300"/>
                </a:solidFill>
              </a:rPr>
              <a:t>nhau</a:t>
            </a:r>
            <a:r>
              <a:rPr lang="en-US" sz="2000" dirty="0">
                <a:solidFill>
                  <a:srgbClr val="FF3300"/>
                </a:solidFill>
              </a:rPr>
              <a:t> </a:t>
            </a:r>
            <a:r>
              <a:rPr lang="en-US" sz="2000" dirty="0" err="1">
                <a:solidFill>
                  <a:srgbClr val="FF3300"/>
                </a:solidFill>
              </a:rPr>
              <a:t>trong</a:t>
            </a:r>
            <a:r>
              <a:rPr lang="en-US" sz="2000" dirty="0">
                <a:solidFill>
                  <a:srgbClr val="FF3300"/>
                </a:solidFill>
              </a:rPr>
              <a:t> </a:t>
            </a:r>
            <a:r>
              <a:rPr lang="en-US" sz="2000" dirty="0" err="1">
                <a:solidFill>
                  <a:srgbClr val="FF3300"/>
                </a:solidFill>
              </a:rPr>
              <a:t>tư</a:t>
            </a:r>
            <a:r>
              <a:rPr lang="en-US" sz="2000" dirty="0">
                <a:solidFill>
                  <a:srgbClr val="FF3300"/>
                </a:solidFill>
              </a:rPr>
              <a:t> </a:t>
            </a:r>
            <a:r>
              <a:rPr lang="en-US" sz="2000" dirty="0" err="1">
                <a:solidFill>
                  <a:srgbClr val="FF3300"/>
                </a:solidFill>
              </a:rPr>
              <a:t>tưởng</a:t>
            </a:r>
            <a:r>
              <a:rPr lang="en-US" sz="2000" dirty="0">
                <a:solidFill>
                  <a:srgbClr val="FF3300"/>
                </a:solidFill>
              </a:rPr>
              <a:t> </a:t>
            </a:r>
            <a:r>
              <a:rPr lang="en-US" sz="2000" dirty="0" err="1">
                <a:solidFill>
                  <a:srgbClr val="FF3300"/>
                </a:solidFill>
              </a:rPr>
              <a:t>của</a:t>
            </a:r>
            <a:r>
              <a:rPr lang="en-US" sz="2000" dirty="0">
                <a:solidFill>
                  <a:srgbClr val="FF3300"/>
                </a:solidFill>
              </a:rPr>
              <a:t> </a:t>
            </a:r>
            <a:r>
              <a:rPr lang="en-US" sz="2000" dirty="0" err="1">
                <a:solidFill>
                  <a:srgbClr val="FF3300"/>
                </a:solidFill>
              </a:rPr>
              <a:t>Mác</a:t>
            </a:r>
            <a:r>
              <a:rPr lang="en-US" sz="2000" dirty="0">
                <a:solidFill>
                  <a:srgbClr val="FF3300"/>
                </a:solidFill>
              </a:rPr>
              <a:t> </a:t>
            </a:r>
            <a:r>
              <a:rPr lang="en-US" sz="2000" dirty="0" err="1">
                <a:solidFill>
                  <a:srgbClr val="FF3300"/>
                </a:solidFill>
              </a:rPr>
              <a:t>và</a:t>
            </a:r>
            <a:r>
              <a:rPr lang="en-US" sz="2000" dirty="0">
                <a:solidFill>
                  <a:srgbClr val="FF3300"/>
                </a:solidFill>
              </a:rPr>
              <a:t> </a:t>
            </a:r>
            <a:r>
              <a:rPr lang="en-US" sz="2000" dirty="0" err="1">
                <a:solidFill>
                  <a:srgbClr val="FF3300"/>
                </a:solidFill>
              </a:rPr>
              <a:t>Ăng-ghen</a:t>
            </a:r>
            <a:r>
              <a:rPr lang="en-US" sz="2000" dirty="0">
                <a:solidFill>
                  <a:srgbClr val="FF3300"/>
                </a:solidFill>
              </a:rPr>
              <a:t>?</a:t>
            </a:r>
          </a:p>
        </p:txBody>
      </p:sp>
      <p:sp>
        <p:nvSpPr>
          <p:cNvPr id="8201" name="Text Box 13"/>
          <p:cNvSpPr txBox="1">
            <a:spLocks noChangeArrowheads="1"/>
          </p:cNvSpPr>
          <p:nvPr/>
        </p:nvSpPr>
        <p:spPr bwMode="auto">
          <a:xfrm>
            <a:off x="457200" y="4572001"/>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eaLnBrk="1" hangingPunct="1">
              <a:spcBef>
                <a:spcPct val="50000"/>
              </a:spcBef>
            </a:pPr>
            <a:r>
              <a:rPr lang="en-US" sz="2400" b="1" dirty="0" err="1">
                <a:solidFill>
                  <a:srgbClr val="002060"/>
                </a:solidFill>
              </a:rPr>
              <a:t>Đều</a:t>
            </a:r>
            <a:r>
              <a:rPr lang="en-US" sz="2400" b="1" dirty="0">
                <a:solidFill>
                  <a:srgbClr val="002060"/>
                </a:solidFill>
              </a:rPr>
              <a:t> </a:t>
            </a:r>
            <a:r>
              <a:rPr lang="en-US" sz="2400" b="1" dirty="0" err="1">
                <a:solidFill>
                  <a:srgbClr val="002060"/>
                </a:solidFill>
              </a:rPr>
              <a:t>thấy</a:t>
            </a:r>
            <a:r>
              <a:rPr lang="en-US" sz="2400" b="1" dirty="0">
                <a:solidFill>
                  <a:srgbClr val="002060"/>
                </a:solidFill>
              </a:rPr>
              <a:t> </a:t>
            </a:r>
            <a:r>
              <a:rPr lang="en-US" sz="2400" b="1" dirty="0" err="1">
                <a:solidFill>
                  <a:srgbClr val="002060"/>
                </a:solidFill>
              </a:rPr>
              <a:t>được</a:t>
            </a:r>
            <a:r>
              <a:rPr lang="en-US" sz="2400" b="1" dirty="0">
                <a:solidFill>
                  <a:srgbClr val="002060"/>
                </a:solidFill>
              </a:rPr>
              <a:t> </a:t>
            </a:r>
            <a:r>
              <a:rPr lang="en-US" sz="2400" b="1" dirty="0" err="1">
                <a:solidFill>
                  <a:srgbClr val="002060"/>
                </a:solidFill>
              </a:rPr>
              <a:t>vai</a:t>
            </a:r>
            <a:r>
              <a:rPr lang="en-US" sz="2400" b="1" dirty="0">
                <a:solidFill>
                  <a:srgbClr val="002060"/>
                </a:solidFill>
              </a:rPr>
              <a:t> </a:t>
            </a:r>
            <a:r>
              <a:rPr lang="en-US" sz="2400" b="1" dirty="0" err="1">
                <a:solidFill>
                  <a:srgbClr val="002060"/>
                </a:solidFill>
              </a:rPr>
              <a:t>trò</a:t>
            </a:r>
            <a:r>
              <a:rPr lang="en-US" sz="2400" b="1" dirty="0">
                <a:solidFill>
                  <a:srgbClr val="002060"/>
                </a:solidFill>
              </a:rPr>
              <a:t> </a:t>
            </a:r>
            <a:r>
              <a:rPr lang="en-US" sz="2400" b="1" dirty="0" err="1">
                <a:solidFill>
                  <a:srgbClr val="002060"/>
                </a:solidFill>
              </a:rPr>
              <a:t>của</a:t>
            </a:r>
            <a:r>
              <a:rPr lang="en-US" sz="2400" b="1" dirty="0">
                <a:solidFill>
                  <a:srgbClr val="002060"/>
                </a:solidFill>
              </a:rPr>
              <a:t> </a:t>
            </a:r>
            <a:r>
              <a:rPr lang="en-US" sz="2400" b="1" dirty="0" err="1">
                <a:solidFill>
                  <a:srgbClr val="002060"/>
                </a:solidFill>
              </a:rPr>
              <a:t>giai</a:t>
            </a:r>
            <a:r>
              <a:rPr lang="en-US" sz="2400" b="1" dirty="0">
                <a:solidFill>
                  <a:srgbClr val="002060"/>
                </a:solidFill>
              </a:rPr>
              <a:t> </a:t>
            </a:r>
            <a:r>
              <a:rPr lang="en-US" sz="2400" b="1" dirty="0" err="1">
                <a:solidFill>
                  <a:srgbClr val="002060"/>
                </a:solidFill>
              </a:rPr>
              <a:t>cấp</a:t>
            </a:r>
            <a:r>
              <a:rPr lang="en-US" sz="2400" b="1" dirty="0">
                <a:solidFill>
                  <a:srgbClr val="002060"/>
                </a:solidFill>
              </a:rPr>
              <a:t> </a:t>
            </a:r>
            <a:r>
              <a:rPr lang="en-US" sz="2400" b="1" dirty="0" err="1">
                <a:solidFill>
                  <a:srgbClr val="002060"/>
                </a:solidFill>
              </a:rPr>
              <a:t>vô</a:t>
            </a:r>
            <a:r>
              <a:rPr lang="en-US" sz="2400" b="1" dirty="0">
                <a:solidFill>
                  <a:srgbClr val="002060"/>
                </a:solidFill>
              </a:rPr>
              <a:t> </a:t>
            </a:r>
            <a:r>
              <a:rPr lang="en-US" sz="2400" b="1" dirty="0" err="1">
                <a:solidFill>
                  <a:srgbClr val="002060"/>
                </a:solidFill>
              </a:rPr>
              <a:t>sản</a:t>
            </a:r>
            <a:r>
              <a:rPr lang="en-US" sz="2400" b="1" dirty="0">
                <a:solidFill>
                  <a:srgbClr val="002060"/>
                </a:solidFill>
              </a:rPr>
              <a:t> </a:t>
            </a:r>
            <a:r>
              <a:rPr lang="en-US" sz="2400" b="1" dirty="0" err="1">
                <a:solidFill>
                  <a:srgbClr val="002060"/>
                </a:solidFill>
              </a:rPr>
              <a:t>là</a:t>
            </a:r>
            <a:r>
              <a:rPr lang="en-US" sz="2400" b="1" dirty="0">
                <a:solidFill>
                  <a:srgbClr val="002060"/>
                </a:solidFill>
              </a:rPr>
              <a:t> </a:t>
            </a:r>
            <a:r>
              <a:rPr lang="en-US" sz="2400" b="1" dirty="0" err="1">
                <a:solidFill>
                  <a:srgbClr val="002060"/>
                </a:solidFill>
              </a:rPr>
              <a:t>lực</a:t>
            </a:r>
            <a:r>
              <a:rPr lang="en-US" sz="2400" b="1" dirty="0">
                <a:solidFill>
                  <a:srgbClr val="002060"/>
                </a:solidFill>
              </a:rPr>
              <a:t> </a:t>
            </a:r>
            <a:r>
              <a:rPr lang="en-US" sz="2400" b="1" dirty="0" err="1">
                <a:solidFill>
                  <a:srgbClr val="002060"/>
                </a:solidFill>
              </a:rPr>
              <a:t>lượng</a:t>
            </a:r>
            <a:r>
              <a:rPr lang="en-US" sz="2400" b="1" dirty="0">
                <a:solidFill>
                  <a:srgbClr val="002060"/>
                </a:solidFill>
              </a:rPr>
              <a:t> </a:t>
            </a:r>
            <a:r>
              <a:rPr lang="en-US" sz="2400" b="1" dirty="0" err="1">
                <a:solidFill>
                  <a:srgbClr val="002060"/>
                </a:solidFill>
              </a:rPr>
              <a:t>giải</a:t>
            </a:r>
            <a:r>
              <a:rPr lang="en-US" sz="2400" b="1" dirty="0">
                <a:solidFill>
                  <a:srgbClr val="002060"/>
                </a:solidFill>
              </a:rPr>
              <a:t> </a:t>
            </a:r>
            <a:r>
              <a:rPr lang="en-US" sz="2400" b="1" dirty="0" err="1">
                <a:solidFill>
                  <a:srgbClr val="002060"/>
                </a:solidFill>
              </a:rPr>
              <a:t>phóng</a:t>
            </a:r>
            <a:r>
              <a:rPr lang="en-US" sz="2400" b="1" dirty="0">
                <a:solidFill>
                  <a:srgbClr val="002060"/>
                </a:solidFill>
              </a:rPr>
              <a:t>  </a:t>
            </a:r>
            <a:r>
              <a:rPr lang="en-US" sz="2400" b="1" dirty="0" err="1">
                <a:solidFill>
                  <a:srgbClr val="002060"/>
                </a:solidFill>
              </a:rPr>
              <a:t>loài</a:t>
            </a:r>
            <a:r>
              <a:rPr lang="en-US" sz="2400" b="1" dirty="0">
                <a:solidFill>
                  <a:srgbClr val="002060"/>
                </a:solidFill>
              </a:rPr>
              <a:t> </a:t>
            </a:r>
            <a:r>
              <a:rPr lang="en-US" sz="2400" b="1" dirty="0" err="1">
                <a:solidFill>
                  <a:srgbClr val="002060"/>
                </a:solidFill>
              </a:rPr>
              <a:t>người</a:t>
            </a:r>
            <a:r>
              <a:rPr lang="en-US" sz="2400" b="1" dirty="0">
                <a:solidFill>
                  <a:srgbClr val="002060"/>
                </a:solidFill>
              </a:rPr>
              <a:t>, </a:t>
            </a:r>
            <a:r>
              <a:rPr lang="en-US" sz="2400" b="1" dirty="0" err="1">
                <a:solidFill>
                  <a:srgbClr val="002060"/>
                </a:solidFill>
              </a:rPr>
              <a:t>giải</a:t>
            </a:r>
            <a:r>
              <a:rPr lang="en-US" sz="2400" b="1" dirty="0">
                <a:solidFill>
                  <a:srgbClr val="002060"/>
                </a:solidFill>
              </a:rPr>
              <a:t> </a:t>
            </a:r>
            <a:r>
              <a:rPr lang="en-US" sz="2400" b="1" dirty="0" err="1">
                <a:solidFill>
                  <a:srgbClr val="002060"/>
                </a:solidFill>
              </a:rPr>
              <a:t>phóng</a:t>
            </a:r>
            <a:r>
              <a:rPr lang="en-US" sz="2400" b="1" dirty="0">
                <a:solidFill>
                  <a:srgbClr val="002060"/>
                </a:solidFill>
              </a:rPr>
              <a:t> </a:t>
            </a:r>
            <a:r>
              <a:rPr lang="en-US" sz="2400" b="1" dirty="0" err="1">
                <a:solidFill>
                  <a:srgbClr val="002060"/>
                </a:solidFill>
              </a:rPr>
              <a:t>giai</a:t>
            </a:r>
            <a:r>
              <a:rPr lang="en-US" sz="2400" b="1" dirty="0">
                <a:solidFill>
                  <a:srgbClr val="002060"/>
                </a:solidFill>
              </a:rPr>
              <a:t> </a:t>
            </a:r>
            <a:r>
              <a:rPr lang="en-US" sz="2400" b="1" dirty="0" err="1">
                <a:solidFill>
                  <a:srgbClr val="002060"/>
                </a:solidFill>
              </a:rPr>
              <a:t>cấp</a:t>
            </a:r>
            <a:r>
              <a:rPr lang="en-US" sz="2400" b="1" dirty="0">
                <a:solidFill>
                  <a:srgbClr val="002060"/>
                </a:solidFill>
              </a:rPr>
              <a:t> </a:t>
            </a:r>
            <a:r>
              <a:rPr lang="en-US" sz="2400" b="1" dirty="0" err="1">
                <a:solidFill>
                  <a:srgbClr val="002060"/>
                </a:solidFill>
              </a:rPr>
              <a:t>khỏi</a:t>
            </a:r>
            <a:r>
              <a:rPr lang="en-US" sz="2400" b="1" dirty="0">
                <a:solidFill>
                  <a:srgbClr val="002060"/>
                </a:solidFill>
              </a:rPr>
              <a:t> </a:t>
            </a:r>
            <a:r>
              <a:rPr lang="en-US" sz="2400" b="1" dirty="0" err="1">
                <a:solidFill>
                  <a:srgbClr val="002060"/>
                </a:solidFill>
              </a:rPr>
              <a:t>ách</a:t>
            </a:r>
            <a:r>
              <a:rPr lang="en-US" sz="2400" b="1" dirty="0">
                <a:solidFill>
                  <a:srgbClr val="002060"/>
                </a:solidFill>
              </a:rPr>
              <a:t> </a:t>
            </a:r>
            <a:r>
              <a:rPr lang="en-US" sz="2400" b="1" dirty="0" err="1">
                <a:solidFill>
                  <a:srgbClr val="002060"/>
                </a:solidFill>
              </a:rPr>
              <a:t>áp</a:t>
            </a:r>
            <a:r>
              <a:rPr lang="en-US" sz="2400" b="1" dirty="0">
                <a:solidFill>
                  <a:srgbClr val="002060"/>
                </a:solidFill>
              </a:rPr>
              <a:t> </a:t>
            </a:r>
            <a:r>
              <a:rPr lang="en-US" sz="2400" b="1" dirty="0" err="1">
                <a:solidFill>
                  <a:srgbClr val="002060"/>
                </a:solidFill>
              </a:rPr>
              <a:t>bức</a:t>
            </a:r>
            <a:r>
              <a:rPr lang="en-US" sz="2400" b="1" dirty="0">
                <a:solidFill>
                  <a:srgbClr val="002060"/>
                </a:solidFill>
              </a:rPr>
              <a:t> </a:t>
            </a:r>
            <a:r>
              <a:rPr lang="en-US" sz="2400" b="1" dirty="0" err="1">
                <a:solidFill>
                  <a:srgbClr val="002060"/>
                </a:solidFill>
              </a:rPr>
              <a:t>bóc</a:t>
            </a:r>
            <a:r>
              <a:rPr lang="en-US" sz="2400" b="1" dirty="0">
                <a:solidFill>
                  <a:srgbClr val="002060"/>
                </a:solidFill>
              </a:rPr>
              <a:t> </a:t>
            </a:r>
            <a:r>
              <a:rPr lang="en-US" sz="2400" b="1" dirty="0" err="1">
                <a:solidFill>
                  <a:srgbClr val="002060"/>
                </a:solidFill>
              </a:rPr>
              <a:t>lột</a:t>
            </a:r>
            <a:r>
              <a:rPr lang="en-US" sz="2400" b="1" dirty="0">
                <a:solidFill>
                  <a:srgbClr val="002060"/>
                </a:solidFill>
              </a:rPr>
              <a:t> </a:t>
            </a:r>
            <a:r>
              <a:rPr lang="en-US" sz="2400" b="1" dirty="0" err="1">
                <a:solidFill>
                  <a:srgbClr val="002060"/>
                </a:solidFill>
              </a:rPr>
              <a:t>của</a:t>
            </a:r>
            <a:r>
              <a:rPr lang="en-US" sz="2400" b="1" dirty="0">
                <a:solidFill>
                  <a:srgbClr val="002060"/>
                </a:solidFill>
              </a:rPr>
              <a:t> </a:t>
            </a:r>
            <a:r>
              <a:rPr lang="en-US" sz="2400" b="1" dirty="0" err="1">
                <a:solidFill>
                  <a:srgbClr val="002060"/>
                </a:solidFill>
              </a:rPr>
              <a:t>chủ</a:t>
            </a:r>
            <a:r>
              <a:rPr lang="en-US" sz="2400" b="1" dirty="0">
                <a:solidFill>
                  <a:srgbClr val="002060"/>
                </a:solidFill>
              </a:rPr>
              <a:t> </a:t>
            </a:r>
            <a:r>
              <a:rPr lang="en-US" sz="2400" b="1" dirty="0" err="1">
                <a:solidFill>
                  <a:srgbClr val="002060"/>
                </a:solidFill>
              </a:rPr>
              <a:t>nghĩa</a:t>
            </a:r>
            <a:r>
              <a:rPr lang="en-US" sz="2400" b="1" dirty="0">
                <a:solidFill>
                  <a:srgbClr val="002060"/>
                </a:solidFill>
              </a:rPr>
              <a:t> </a:t>
            </a:r>
            <a:r>
              <a:rPr lang="en-US" sz="2400" b="1" dirty="0" err="1">
                <a:solidFill>
                  <a:srgbClr val="002060"/>
                </a:solidFill>
              </a:rPr>
              <a:t>tư</a:t>
            </a:r>
            <a:r>
              <a:rPr lang="en-US" sz="2400" b="1" dirty="0">
                <a:solidFill>
                  <a:srgbClr val="002060"/>
                </a:solidFill>
              </a:rPr>
              <a:t> </a:t>
            </a:r>
            <a:r>
              <a:rPr lang="en-US" sz="2400" b="1" dirty="0" err="1">
                <a:solidFill>
                  <a:srgbClr val="002060"/>
                </a:solidFill>
              </a:rPr>
              <a:t>bản</a:t>
            </a:r>
            <a:r>
              <a:rPr lang="en-US" sz="2400" b="1" dirty="0">
                <a:solidFill>
                  <a:srgbClr val="002060"/>
                </a:solidFill>
              </a:rPr>
              <a:t>.</a:t>
            </a:r>
          </a:p>
        </p:txBody>
      </p:sp>
    </p:spTree>
    <p:extLst>
      <p:ext uri="{BB962C8B-B14F-4D97-AF65-F5344CB8AC3E}">
        <p14:creationId xmlns:p14="http://schemas.microsoft.com/office/powerpoint/2010/main" val="2137408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utoUpdateAnimBg="0"/>
      <p:bldP spid="820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704" name="AutoShape 16"/>
          <p:cNvSpPr>
            <a:spLocks noChangeArrowheads="1"/>
          </p:cNvSpPr>
          <p:nvPr/>
        </p:nvSpPr>
        <p:spPr bwMode="auto">
          <a:xfrm>
            <a:off x="4953000" y="4381500"/>
            <a:ext cx="3810000" cy="1079500"/>
          </a:xfrm>
          <a:prstGeom prst="horizontalScroll">
            <a:avLst>
              <a:gd name="adj" fmla="val 12500"/>
            </a:avLst>
          </a:prstGeom>
          <a:solidFill>
            <a:srgbClr val="FF0000"/>
          </a:solidFill>
          <a:ln w="9525">
            <a:solidFill>
              <a:schemeClr val="tx1"/>
            </a:solidFill>
            <a:round/>
            <a:headEnd/>
            <a:tailEnd/>
          </a:ln>
        </p:spPr>
        <p:txBody>
          <a:bodyPr wrap="none" anchor="ctr"/>
          <a:lstStyle/>
          <a:p>
            <a:pPr algn="ctr">
              <a:lnSpc>
                <a:spcPct val="90000"/>
              </a:lnSpc>
            </a:pPr>
            <a:r>
              <a:rPr lang="en-US" sz="2800">
                <a:solidFill>
                  <a:srgbClr val="FFFF00"/>
                </a:solidFill>
              </a:rPr>
              <a:t>Học, học nữa, học mãi!</a:t>
            </a:r>
          </a:p>
        </p:txBody>
      </p:sp>
      <p:pic>
        <p:nvPicPr>
          <p:cNvPr id="370703" name="Picture 15">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7500"/>
            <a:ext cx="37846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auto">
          <a:xfrm>
            <a:off x="5105400" y="4127500"/>
            <a:ext cx="3581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eaLnBrk="0" fontAlgn="base" hangingPunct="0">
              <a:spcBef>
                <a:spcPct val="0"/>
              </a:spcBef>
              <a:spcAft>
                <a:spcPct val="0"/>
              </a:spcAft>
              <a:defRPr b="1">
                <a:solidFill>
                  <a:schemeClr val="tx1"/>
                </a:solidFill>
                <a:latin typeface="Times New Roman" pitchFamily="18" charset="0"/>
              </a:defRPr>
            </a:lvl6pPr>
            <a:lvl7pPr marL="2971800" indent="-228600" eaLnBrk="0" fontAlgn="base" hangingPunct="0">
              <a:spcBef>
                <a:spcPct val="0"/>
              </a:spcBef>
              <a:spcAft>
                <a:spcPct val="0"/>
              </a:spcAft>
              <a:defRPr b="1">
                <a:solidFill>
                  <a:schemeClr val="tx1"/>
                </a:solidFill>
                <a:latin typeface="Times New Roman" pitchFamily="18" charset="0"/>
              </a:defRPr>
            </a:lvl7pPr>
            <a:lvl8pPr marL="3429000" indent="-228600" eaLnBrk="0" fontAlgn="base" hangingPunct="0">
              <a:spcBef>
                <a:spcPct val="0"/>
              </a:spcBef>
              <a:spcAft>
                <a:spcPct val="0"/>
              </a:spcAft>
              <a:defRPr b="1">
                <a:solidFill>
                  <a:schemeClr val="tx1"/>
                </a:solidFill>
                <a:latin typeface="Times New Roman" pitchFamily="18" charset="0"/>
              </a:defRPr>
            </a:lvl8pPr>
            <a:lvl9pPr marL="3886200" indent="-228600" eaLnBrk="0" fontAlgn="base" hangingPunct="0">
              <a:spcBef>
                <a:spcPct val="0"/>
              </a:spcBef>
              <a:spcAft>
                <a:spcPct val="0"/>
              </a:spcAft>
              <a:defRPr b="1">
                <a:solidFill>
                  <a:schemeClr val="tx1"/>
                </a:solidFill>
                <a:latin typeface="Times New Roman" pitchFamily="18" charset="0"/>
              </a:defRPr>
            </a:lvl9pPr>
          </a:lstStyle>
          <a:p>
            <a:pPr algn="ctr" eaLnBrk="1" hangingPunct="1"/>
            <a:r>
              <a:rPr lang="en-US">
                <a:latin typeface="Arial" pitchFamily="34" charset="0"/>
              </a:rPr>
              <a:t>V.I. Lê-nin (1870 - 1924)</a:t>
            </a:r>
          </a:p>
        </p:txBody>
      </p:sp>
      <p:sp>
        <p:nvSpPr>
          <p:cNvPr id="6" name="Text Box 6"/>
          <p:cNvSpPr txBox="1">
            <a:spLocks noChangeArrowheads="1"/>
          </p:cNvSpPr>
          <p:nvPr/>
        </p:nvSpPr>
        <p:spPr bwMode="auto">
          <a:xfrm>
            <a:off x="0" y="8164"/>
            <a:ext cx="4800600" cy="5262979"/>
          </a:xfrm>
          <a:prstGeom prst="rect">
            <a:avLst/>
          </a:prstGeom>
          <a:solidFill>
            <a:srgbClr val="EDDDB1"/>
          </a:solidFill>
          <a:ln w="9525">
            <a:solidFill>
              <a:schemeClr val="tx2"/>
            </a:solidFill>
            <a:miter lim="800000"/>
            <a:headEnd/>
            <a:tailEnd/>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spcBef>
                <a:spcPct val="50000"/>
              </a:spcBef>
              <a:buFontTx/>
              <a:buChar char="-"/>
            </a:pPr>
            <a:r>
              <a:rPr lang="en-US" sz="2400" dirty="0">
                <a:cs typeface="Times New Roman" pitchFamily="18" charset="0"/>
              </a:rPr>
              <a:t> </a:t>
            </a:r>
            <a:r>
              <a:rPr lang="en-US" sz="2400" dirty="0" err="1">
                <a:cs typeface="Times New Roman" pitchFamily="18" charset="0"/>
              </a:rPr>
              <a:t>Lê-nin</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bí</a:t>
            </a:r>
            <a:r>
              <a:rPr lang="en-US" sz="2400" dirty="0">
                <a:cs typeface="Times New Roman" pitchFamily="18" charset="0"/>
              </a:rPr>
              <a:t> </a:t>
            </a:r>
            <a:r>
              <a:rPr lang="en-US" sz="2400" dirty="0" err="1">
                <a:cs typeface="Times New Roman" pitchFamily="18" charset="0"/>
              </a:rPr>
              <a:t>danh</a:t>
            </a:r>
            <a:r>
              <a:rPr lang="en-US" sz="2400" dirty="0">
                <a:cs typeface="Times New Roman" pitchFamily="18" charset="0"/>
              </a:rPr>
              <a:t> </a:t>
            </a:r>
            <a:r>
              <a:rPr lang="en-US" sz="2400" dirty="0" err="1">
                <a:cs typeface="Times New Roman" pitchFamily="18" charset="0"/>
              </a:rPr>
              <a:t>hoạt</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cách</a:t>
            </a:r>
            <a:r>
              <a:rPr lang="en-US" sz="2400" dirty="0">
                <a:cs typeface="Times New Roman" pitchFamily="18" charset="0"/>
              </a:rPr>
              <a:t> </a:t>
            </a:r>
            <a:r>
              <a:rPr lang="en-US" sz="2400" dirty="0" err="1">
                <a:cs typeface="Times New Roman" pitchFamily="18" charset="0"/>
              </a:rPr>
              <a:t>mạng</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Vla-đi-mia</a:t>
            </a:r>
            <a:r>
              <a:rPr lang="en-US" sz="2400" dirty="0">
                <a:cs typeface="Times New Roman" pitchFamily="18" charset="0"/>
              </a:rPr>
              <a:t> I-</a:t>
            </a:r>
            <a:r>
              <a:rPr lang="en-US" sz="2400" dirty="0" err="1">
                <a:cs typeface="Times New Roman" pitchFamily="18" charset="0"/>
              </a:rPr>
              <a:t>lích</a:t>
            </a:r>
            <a:r>
              <a:rPr lang="en-US" sz="2400" dirty="0">
                <a:cs typeface="Times New Roman" pitchFamily="18" charset="0"/>
              </a:rPr>
              <a:t> U-li-a- </a:t>
            </a:r>
            <a:r>
              <a:rPr lang="en-US" sz="2400" dirty="0" err="1">
                <a:cs typeface="Times New Roman" pitchFamily="18" charset="0"/>
              </a:rPr>
              <a:t>nốp</a:t>
            </a:r>
            <a:r>
              <a:rPr lang="en-US" sz="2400" dirty="0">
                <a:cs typeface="Times New Roman" pitchFamily="18" charset="0"/>
              </a:rPr>
              <a:t>.  </a:t>
            </a:r>
            <a:r>
              <a:rPr lang="en-US" sz="2400" dirty="0" err="1">
                <a:cs typeface="Times New Roman" pitchFamily="18" charset="0"/>
              </a:rPr>
              <a:t>Ông</a:t>
            </a:r>
            <a:r>
              <a:rPr lang="en-US" sz="2400" dirty="0">
                <a:cs typeface="Times New Roman" pitchFamily="18" charset="0"/>
              </a:rPr>
              <a:t> </a:t>
            </a:r>
            <a:r>
              <a:rPr lang="en-US" sz="2400" dirty="0" err="1">
                <a:cs typeface="Times New Roman" pitchFamily="18" charset="0"/>
              </a:rPr>
              <a:t>sinh</a:t>
            </a:r>
            <a:r>
              <a:rPr lang="en-US" sz="2400" dirty="0">
                <a:cs typeface="Times New Roman" pitchFamily="18" charset="0"/>
              </a:rPr>
              <a:t> </a:t>
            </a:r>
            <a:r>
              <a:rPr lang="en-US" sz="2400" dirty="0" err="1">
                <a:cs typeface="Times New Roman" pitchFamily="18" charset="0"/>
              </a:rPr>
              <a:t>ngày</a:t>
            </a:r>
            <a:r>
              <a:rPr lang="en-US" sz="2400" dirty="0">
                <a:cs typeface="Times New Roman" pitchFamily="18" charset="0"/>
              </a:rPr>
              <a:t> 22/4/1870, </a:t>
            </a:r>
            <a:r>
              <a:rPr lang="en-US" sz="2400" dirty="0" err="1">
                <a:cs typeface="Times New Roman" pitchFamily="18" charset="0"/>
              </a:rPr>
              <a:t>từ</a:t>
            </a:r>
            <a:r>
              <a:rPr lang="en-US" sz="2400" dirty="0">
                <a:cs typeface="Times New Roman" pitchFamily="18" charset="0"/>
              </a:rPr>
              <a:t> </a:t>
            </a:r>
            <a:r>
              <a:rPr lang="en-US" sz="2400" dirty="0" err="1">
                <a:cs typeface="Times New Roman" pitchFamily="18" charset="0"/>
              </a:rPr>
              <a:t>nhỏ</a:t>
            </a:r>
            <a:r>
              <a:rPr lang="en-US" sz="2400" dirty="0">
                <a:cs typeface="Times New Roman" pitchFamily="18" charset="0"/>
              </a:rPr>
              <a:t> </a:t>
            </a:r>
            <a:r>
              <a:rPr lang="en-US" sz="2400" dirty="0" err="1">
                <a:cs typeface="Times New Roman" pitchFamily="18" charset="0"/>
              </a:rPr>
              <a:t>sớm</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tinh</a:t>
            </a:r>
            <a:r>
              <a:rPr lang="en-US" sz="2400" dirty="0">
                <a:cs typeface="Times New Roman" pitchFamily="18" charset="0"/>
              </a:rPr>
              <a:t> </a:t>
            </a:r>
            <a:r>
              <a:rPr lang="en-US" sz="2400" dirty="0" err="1">
                <a:cs typeface="Times New Roman" pitchFamily="18" charset="0"/>
              </a:rPr>
              <a:t>thần</a:t>
            </a:r>
            <a:r>
              <a:rPr lang="en-US" sz="2400" dirty="0">
                <a:cs typeface="Times New Roman" pitchFamily="18" charset="0"/>
              </a:rPr>
              <a:t> </a:t>
            </a:r>
            <a:r>
              <a:rPr lang="en-US" sz="2400" dirty="0" err="1">
                <a:cs typeface="Times New Roman" pitchFamily="18" charset="0"/>
              </a:rPr>
              <a:t>cách</a:t>
            </a:r>
            <a:r>
              <a:rPr lang="en-US" sz="2400" dirty="0">
                <a:cs typeface="Times New Roman" pitchFamily="18" charset="0"/>
              </a:rPr>
              <a:t> </a:t>
            </a:r>
            <a:r>
              <a:rPr lang="en-US" sz="2400" dirty="0" err="1">
                <a:cs typeface="Times New Roman" pitchFamily="18" charset="0"/>
              </a:rPr>
              <a:t>mạng</a:t>
            </a:r>
            <a:r>
              <a:rPr lang="en-US" sz="2400" dirty="0">
                <a:cs typeface="Times New Roman" pitchFamily="18" charset="0"/>
              </a:rPr>
              <a:t> </a:t>
            </a:r>
            <a:r>
              <a:rPr lang="en-US" sz="2400" dirty="0" err="1">
                <a:cs typeface="Times New Roman" pitchFamily="18" charset="0"/>
              </a:rPr>
              <a:t>chống</a:t>
            </a:r>
            <a:r>
              <a:rPr lang="en-US" sz="2400" dirty="0">
                <a:cs typeface="Times New Roman" pitchFamily="18" charset="0"/>
              </a:rPr>
              <a:t> </a:t>
            </a:r>
            <a:r>
              <a:rPr lang="en-US" sz="2400" dirty="0" err="1">
                <a:cs typeface="Times New Roman" pitchFamily="18" charset="0"/>
              </a:rPr>
              <a:t>lại</a:t>
            </a:r>
            <a:r>
              <a:rPr lang="en-US" sz="2400" dirty="0">
                <a:cs typeface="Times New Roman" pitchFamily="18" charset="0"/>
              </a:rPr>
              <a:t> </a:t>
            </a:r>
            <a:r>
              <a:rPr lang="en-US" sz="2400" dirty="0" err="1">
                <a:cs typeface="Times New Roman" pitchFamily="18" charset="0"/>
              </a:rPr>
              <a:t>chế</a:t>
            </a:r>
            <a:r>
              <a:rPr lang="en-US" sz="2400" dirty="0">
                <a:cs typeface="Times New Roman" pitchFamily="18" charset="0"/>
              </a:rPr>
              <a:t> </a:t>
            </a:r>
            <a:r>
              <a:rPr lang="en-US" sz="2400" dirty="0" err="1">
                <a:cs typeface="Times New Roman" pitchFamily="18" charset="0"/>
              </a:rPr>
              <a:t>độ</a:t>
            </a:r>
            <a:r>
              <a:rPr lang="en-US" sz="2400" dirty="0">
                <a:cs typeface="Times New Roman" pitchFamily="18" charset="0"/>
              </a:rPr>
              <a:t> </a:t>
            </a:r>
            <a:r>
              <a:rPr lang="en-US" sz="2400" dirty="0" err="1">
                <a:cs typeface="Times New Roman" pitchFamily="18" charset="0"/>
              </a:rPr>
              <a:t>chuyên</a:t>
            </a:r>
            <a:r>
              <a:rPr lang="en-US" sz="2400" dirty="0">
                <a:cs typeface="Times New Roman" pitchFamily="18" charset="0"/>
              </a:rPr>
              <a:t> </a:t>
            </a:r>
            <a:r>
              <a:rPr lang="en-US" sz="2400" dirty="0" err="1">
                <a:cs typeface="Times New Roman" pitchFamily="18" charset="0"/>
              </a:rPr>
              <a:t>chế</a:t>
            </a:r>
            <a:r>
              <a:rPr lang="en-US" sz="2400" dirty="0">
                <a:cs typeface="Times New Roman" pitchFamily="18" charset="0"/>
              </a:rPr>
              <a:t> </a:t>
            </a:r>
            <a:r>
              <a:rPr lang="en-US" sz="2400" dirty="0" err="1">
                <a:cs typeface="Times New Roman" pitchFamily="18" charset="0"/>
              </a:rPr>
              <a:t>Nga</a:t>
            </a:r>
            <a:r>
              <a:rPr lang="en-US" sz="2400" dirty="0">
                <a:cs typeface="Times New Roman" pitchFamily="18" charset="0"/>
              </a:rPr>
              <a:t> </a:t>
            </a:r>
            <a:r>
              <a:rPr lang="en-US" sz="2400" dirty="0" err="1">
                <a:cs typeface="Times New Roman" pitchFamily="18" charset="0"/>
              </a:rPr>
              <a:t>hoàng</a:t>
            </a:r>
            <a:r>
              <a:rPr lang="en-US" sz="2400" dirty="0">
                <a:cs typeface="Times New Roman" pitchFamily="18" charset="0"/>
              </a:rPr>
              <a:t>.</a:t>
            </a:r>
          </a:p>
          <a:p>
            <a:pPr algn="just" eaLnBrk="1" hangingPunct="1">
              <a:spcBef>
                <a:spcPct val="50000"/>
              </a:spcBef>
              <a:buFontTx/>
              <a:buChar char="-"/>
            </a:pPr>
            <a:r>
              <a:rPr lang="en-US" sz="2400" dirty="0">
                <a:cs typeface="Times New Roman" pitchFamily="18" charset="0"/>
              </a:rPr>
              <a:t> </a:t>
            </a:r>
            <a:r>
              <a:rPr lang="en-US" sz="2400" dirty="0" err="1">
                <a:cs typeface="Times New Roman" pitchFamily="18" charset="0"/>
              </a:rPr>
              <a:t>Năm</a:t>
            </a:r>
            <a:r>
              <a:rPr lang="en-US" sz="2400" dirty="0">
                <a:cs typeface="Times New Roman" pitchFamily="18" charset="0"/>
              </a:rPr>
              <a:t> 1893 </a:t>
            </a:r>
            <a:r>
              <a:rPr lang="en-US" sz="2400" dirty="0" err="1">
                <a:cs typeface="Times New Roman" pitchFamily="18" charset="0"/>
              </a:rPr>
              <a:t>Lê-nin</a:t>
            </a:r>
            <a:r>
              <a:rPr lang="en-US" sz="2400" dirty="0">
                <a:cs typeface="Times New Roman" pitchFamily="18" charset="0"/>
              </a:rPr>
              <a:t> </a:t>
            </a:r>
            <a:r>
              <a:rPr lang="en-US" sz="2400" dirty="0" err="1">
                <a:cs typeface="Times New Roman" pitchFamily="18" charset="0"/>
              </a:rPr>
              <a:t>trở</a:t>
            </a:r>
            <a:r>
              <a:rPr lang="en-US" sz="2400" dirty="0">
                <a:cs typeface="Times New Roman" pitchFamily="18" charset="0"/>
              </a:rPr>
              <a:t> </a:t>
            </a:r>
            <a:r>
              <a:rPr lang="en-US" sz="2400" dirty="0" err="1">
                <a:cs typeface="Times New Roman" pitchFamily="18" charset="0"/>
              </a:rPr>
              <a:t>thành</a:t>
            </a:r>
            <a:r>
              <a:rPr lang="en-US" sz="2400" dirty="0">
                <a:cs typeface="Times New Roman" pitchFamily="18" charset="0"/>
              </a:rPr>
              <a:t> </a:t>
            </a:r>
            <a:r>
              <a:rPr lang="en-US" sz="2400" dirty="0" err="1">
                <a:cs typeface="Times New Roman" pitchFamily="18" charset="0"/>
              </a:rPr>
              <a:t>người</a:t>
            </a:r>
            <a:r>
              <a:rPr lang="en-US" sz="2400" dirty="0">
                <a:cs typeface="Times New Roman" pitchFamily="18" charset="0"/>
              </a:rPr>
              <a:t> </a:t>
            </a:r>
            <a:r>
              <a:rPr lang="en-US" sz="2400" dirty="0" err="1">
                <a:cs typeface="Times New Roman" pitchFamily="18" charset="0"/>
              </a:rPr>
              <a:t>lãnh</a:t>
            </a:r>
            <a:r>
              <a:rPr lang="en-US" sz="2400" dirty="0">
                <a:cs typeface="Times New Roman" pitchFamily="18" charset="0"/>
              </a:rPr>
              <a:t> </a:t>
            </a:r>
            <a:r>
              <a:rPr lang="en-US" sz="2400" dirty="0" err="1">
                <a:cs typeface="Times New Roman" pitchFamily="18" charset="0"/>
              </a:rPr>
              <a:t>đạo</a:t>
            </a:r>
            <a:r>
              <a:rPr lang="en-US" sz="2400" dirty="0">
                <a:cs typeface="Times New Roman" pitchFamily="18" charset="0"/>
              </a:rPr>
              <a:t>  </a:t>
            </a:r>
            <a:r>
              <a:rPr lang="en-US" sz="2400" dirty="0" err="1">
                <a:cs typeface="Times New Roman" pitchFamily="18" charset="0"/>
              </a:rPr>
              <a:t>nhóm</a:t>
            </a:r>
            <a:r>
              <a:rPr lang="en-US" sz="2400" dirty="0">
                <a:cs typeface="Times New Roman" pitchFamily="18" charset="0"/>
              </a:rPr>
              <a:t> </a:t>
            </a:r>
            <a:r>
              <a:rPr lang="en-US" sz="2400" dirty="0" err="1">
                <a:cs typeface="Times New Roman" pitchFamily="18" charset="0"/>
              </a:rPr>
              <a:t>công</a:t>
            </a:r>
            <a:r>
              <a:rPr lang="en-US" sz="2400" dirty="0">
                <a:cs typeface="Times New Roman" pitchFamily="18" charset="0"/>
              </a:rPr>
              <a:t> </a:t>
            </a:r>
            <a:r>
              <a:rPr lang="en-US" sz="2400" dirty="0" err="1">
                <a:cs typeface="Times New Roman" pitchFamily="18" charset="0"/>
              </a:rPr>
              <a:t>nhân</a:t>
            </a:r>
            <a:r>
              <a:rPr lang="en-US" sz="2400" dirty="0">
                <a:cs typeface="Times New Roman" pitchFamily="18" charset="0"/>
              </a:rPr>
              <a:t> </a:t>
            </a:r>
            <a:r>
              <a:rPr lang="en-US" sz="2400" dirty="0" err="1">
                <a:cs typeface="Times New Roman" pitchFamily="18" charset="0"/>
              </a:rPr>
              <a:t>mác-xít</a:t>
            </a:r>
            <a:r>
              <a:rPr lang="en-US" sz="2400" dirty="0">
                <a:cs typeface="Times New Roman" pitchFamily="18" charset="0"/>
              </a:rPr>
              <a:t> ở </a:t>
            </a:r>
            <a:r>
              <a:rPr lang="en-US" sz="2400" dirty="0" err="1">
                <a:cs typeface="Times New Roman" pitchFamily="18" charset="0"/>
              </a:rPr>
              <a:t>Pê-téc-bua</a:t>
            </a:r>
            <a:r>
              <a:rPr lang="en-US" sz="2400" dirty="0">
                <a:cs typeface="Times New Roman" pitchFamily="18" charset="0"/>
              </a:rPr>
              <a:t> </a:t>
            </a:r>
            <a:r>
              <a:rPr lang="en-US" sz="2400" dirty="0" err="1">
                <a:cs typeface="Times New Roman" pitchFamily="18" charset="0"/>
              </a:rPr>
              <a:t>rồi</a:t>
            </a:r>
            <a:r>
              <a:rPr lang="en-US" sz="2400" dirty="0">
                <a:cs typeface="Times New Roman" pitchFamily="18" charset="0"/>
              </a:rPr>
              <a:t> </a:t>
            </a:r>
            <a:r>
              <a:rPr lang="en-US" sz="2400" dirty="0" err="1">
                <a:cs typeface="Times New Roman" pitchFamily="18" charset="0"/>
              </a:rPr>
              <a:t>bị</a:t>
            </a:r>
            <a:r>
              <a:rPr lang="en-US" sz="2400" dirty="0">
                <a:cs typeface="Times New Roman" pitchFamily="18" charset="0"/>
              </a:rPr>
              <a:t> </a:t>
            </a:r>
            <a:r>
              <a:rPr lang="en-US" sz="2400" dirty="0" err="1">
                <a:cs typeface="Times New Roman" pitchFamily="18" charset="0"/>
              </a:rPr>
              <a:t>bắt</a:t>
            </a:r>
            <a:r>
              <a:rPr lang="en-US" sz="2400" dirty="0">
                <a:cs typeface="Times New Roman" pitchFamily="18" charset="0"/>
              </a:rPr>
              <a:t> </a:t>
            </a:r>
            <a:r>
              <a:rPr lang="en-US" sz="2400" dirty="0" err="1">
                <a:cs typeface="Times New Roman" pitchFamily="18" charset="0"/>
              </a:rPr>
              <a:t>và</a:t>
            </a:r>
            <a:r>
              <a:rPr lang="en-US" sz="2400" dirty="0">
                <a:cs typeface="Times New Roman" pitchFamily="18" charset="0"/>
              </a:rPr>
              <a:t> </a:t>
            </a:r>
            <a:r>
              <a:rPr lang="en-US" sz="2400" dirty="0" err="1">
                <a:cs typeface="Times New Roman" pitchFamily="18" charset="0"/>
              </a:rPr>
              <a:t>bị</a:t>
            </a:r>
            <a:r>
              <a:rPr lang="en-US" sz="2400" dirty="0">
                <a:cs typeface="Times New Roman" pitchFamily="18" charset="0"/>
              </a:rPr>
              <a:t> </a:t>
            </a:r>
            <a:r>
              <a:rPr lang="en-US" sz="2400" dirty="0" err="1">
                <a:cs typeface="Times New Roman" pitchFamily="18" charset="0"/>
              </a:rPr>
              <a:t>tù</a:t>
            </a:r>
            <a:r>
              <a:rPr lang="en-US" sz="2400" dirty="0">
                <a:cs typeface="Times New Roman" pitchFamily="18" charset="0"/>
              </a:rPr>
              <a:t> </a:t>
            </a:r>
            <a:r>
              <a:rPr lang="en-US" sz="2400" dirty="0" err="1">
                <a:cs typeface="Times New Roman" pitchFamily="18" charset="0"/>
              </a:rPr>
              <a:t>đày</a:t>
            </a:r>
            <a:r>
              <a:rPr lang="en-US" sz="2400" dirty="0">
                <a:cs typeface="Times New Roman" pitchFamily="18" charset="0"/>
              </a:rPr>
              <a:t>.</a:t>
            </a:r>
          </a:p>
          <a:p>
            <a:pPr algn="just" eaLnBrk="1" hangingPunct="1">
              <a:spcBef>
                <a:spcPct val="50000"/>
              </a:spcBef>
              <a:buFontTx/>
              <a:buChar char="-"/>
            </a:pPr>
            <a:r>
              <a:rPr lang="en-US" sz="2400" dirty="0">
                <a:cs typeface="Times New Roman" pitchFamily="18" charset="0"/>
              </a:rPr>
              <a:t> </a:t>
            </a:r>
            <a:r>
              <a:rPr lang="en-US" sz="2400" dirty="0" err="1">
                <a:cs typeface="Times New Roman" pitchFamily="18" charset="0"/>
              </a:rPr>
              <a:t>Năm</a:t>
            </a:r>
            <a:r>
              <a:rPr lang="en-US" sz="2400" dirty="0">
                <a:cs typeface="Times New Roman" pitchFamily="18" charset="0"/>
              </a:rPr>
              <a:t> 1903 </a:t>
            </a:r>
            <a:r>
              <a:rPr lang="en-US" sz="2400" dirty="0" err="1">
                <a:cs typeface="Times New Roman" pitchFamily="18" charset="0"/>
              </a:rPr>
              <a:t>Lê-nin</a:t>
            </a:r>
            <a:r>
              <a:rPr lang="en-US" sz="2400" dirty="0">
                <a:cs typeface="Times New Roman" pitchFamily="18" charset="0"/>
              </a:rPr>
              <a:t> </a:t>
            </a:r>
            <a:r>
              <a:rPr lang="en-US" sz="2400" dirty="0" err="1">
                <a:cs typeface="Times New Roman" pitchFamily="18" charset="0"/>
              </a:rPr>
              <a:t>thành</a:t>
            </a:r>
            <a:r>
              <a:rPr lang="en-US" sz="2400" dirty="0">
                <a:cs typeface="Times New Roman" pitchFamily="18" charset="0"/>
              </a:rPr>
              <a:t> </a:t>
            </a:r>
            <a:r>
              <a:rPr lang="en-US" sz="2400" dirty="0" err="1">
                <a:cs typeface="Times New Roman" pitchFamily="18" charset="0"/>
              </a:rPr>
              <a:t>lập</a:t>
            </a:r>
            <a:r>
              <a:rPr lang="en-US" sz="2400" dirty="0">
                <a:cs typeface="Times New Roman" pitchFamily="18" charset="0"/>
              </a:rPr>
              <a:t> </a:t>
            </a:r>
            <a:r>
              <a:rPr lang="en-US" sz="2400" dirty="0" err="1">
                <a:cs typeface="Times New Roman" pitchFamily="18" charset="0"/>
              </a:rPr>
              <a:t>Đảng</a:t>
            </a:r>
            <a:r>
              <a:rPr lang="en-US" sz="2400" dirty="0">
                <a:cs typeface="Times New Roman" pitchFamily="18" charset="0"/>
              </a:rPr>
              <a:t> </a:t>
            </a:r>
            <a:r>
              <a:rPr lang="en-US" sz="2400" dirty="0" err="1">
                <a:cs typeface="Times New Roman" pitchFamily="18" charset="0"/>
              </a:rPr>
              <a:t>công</a:t>
            </a:r>
            <a:r>
              <a:rPr lang="en-US" sz="2400" dirty="0">
                <a:cs typeface="Times New Roman" pitchFamily="18" charset="0"/>
              </a:rPr>
              <a:t> </a:t>
            </a:r>
            <a:r>
              <a:rPr lang="en-US" sz="2400" dirty="0" err="1">
                <a:cs typeface="Times New Roman" pitchFamily="18" charset="0"/>
              </a:rPr>
              <a:t>nhân</a:t>
            </a:r>
            <a:r>
              <a:rPr lang="en-US" sz="2400" dirty="0">
                <a:cs typeface="Times New Roman" pitchFamily="18" charset="0"/>
              </a:rPr>
              <a:t> </a:t>
            </a:r>
            <a:r>
              <a:rPr lang="en-US" sz="2400" dirty="0" err="1">
                <a:cs typeface="Times New Roman" pitchFamily="18" charset="0"/>
              </a:rPr>
              <a:t>xã</a:t>
            </a:r>
            <a:r>
              <a:rPr lang="en-US" sz="2400" dirty="0">
                <a:cs typeface="Times New Roman" pitchFamily="18" charset="0"/>
              </a:rPr>
              <a:t> </a:t>
            </a:r>
            <a:r>
              <a:rPr lang="en-US" sz="2400" dirty="0" err="1">
                <a:cs typeface="Times New Roman" pitchFamily="18" charset="0"/>
              </a:rPr>
              <a:t>hội</a:t>
            </a:r>
            <a:r>
              <a:rPr lang="en-US" sz="2400" dirty="0">
                <a:cs typeface="Times New Roman" pitchFamily="18" charset="0"/>
              </a:rPr>
              <a:t> </a:t>
            </a:r>
            <a:r>
              <a:rPr lang="en-US" sz="2400" dirty="0" err="1">
                <a:cs typeface="Times New Roman" pitchFamily="18" charset="0"/>
              </a:rPr>
              <a:t>dân</a:t>
            </a:r>
            <a:r>
              <a:rPr lang="en-US" sz="2400" dirty="0">
                <a:cs typeface="Times New Roman" pitchFamily="18" charset="0"/>
              </a:rPr>
              <a:t> </a:t>
            </a:r>
            <a:r>
              <a:rPr lang="en-US" sz="2400" dirty="0" err="1">
                <a:cs typeface="Times New Roman" pitchFamily="18" charset="0"/>
              </a:rPr>
              <a:t>chủ</a:t>
            </a:r>
            <a:r>
              <a:rPr lang="en-US" sz="2400" dirty="0">
                <a:cs typeface="Times New Roman" pitchFamily="18" charset="0"/>
              </a:rPr>
              <a:t> </a:t>
            </a:r>
            <a:r>
              <a:rPr lang="en-US" sz="2400" dirty="0" err="1">
                <a:cs typeface="Times New Roman" pitchFamily="18" charset="0"/>
              </a:rPr>
              <a:t>Nga</a:t>
            </a:r>
            <a:r>
              <a:rPr lang="en-US" sz="2400" dirty="0">
                <a:cs typeface="Times New Roman" pitchFamily="18" charset="0"/>
              </a:rPr>
              <a:t> </a:t>
            </a:r>
            <a:r>
              <a:rPr lang="en-US" sz="2400" dirty="0" err="1">
                <a:cs typeface="Times New Roman" pitchFamily="18" charset="0"/>
              </a:rPr>
              <a:t>thông</a:t>
            </a:r>
            <a:r>
              <a:rPr lang="en-US" sz="2400" dirty="0">
                <a:cs typeface="Times New Roman" pitchFamily="18" charset="0"/>
              </a:rPr>
              <a:t> qua </a:t>
            </a:r>
            <a:r>
              <a:rPr lang="en-US" sz="2400" dirty="0" err="1">
                <a:cs typeface="Times New Roman" pitchFamily="18" charset="0"/>
              </a:rPr>
              <a:t>cương</a:t>
            </a:r>
            <a:r>
              <a:rPr lang="en-US" sz="2400" dirty="0">
                <a:cs typeface="Times New Roman" pitchFamily="18" charset="0"/>
              </a:rPr>
              <a:t> </a:t>
            </a:r>
            <a:r>
              <a:rPr lang="en-US" sz="2400" dirty="0" err="1">
                <a:cs typeface="Times New Roman" pitchFamily="18" charset="0"/>
              </a:rPr>
              <a:t>lĩnh</a:t>
            </a:r>
            <a:r>
              <a:rPr lang="en-US" sz="2400" dirty="0">
                <a:cs typeface="Times New Roman" pitchFamily="18" charset="0"/>
              </a:rPr>
              <a:t> </a:t>
            </a:r>
            <a:r>
              <a:rPr lang="en-US" sz="2400" dirty="0" err="1">
                <a:cs typeface="Times New Roman" pitchFamily="18" charset="0"/>
              </a:rPr>
              <a:t>cách</a:t>
            </a:r>
            <a:r>
              <a:rPr lang="en-US" sz="2400" dirty="0">
                <a:cs typeface="Times New Roman" pitchFamily="18" charset="0"/>
              </a:rPr>
              <a:t> </a:t>
            </a:r>
            <a:r>
              <a:rPr lang="en-US" sz="2400" dirty="0" err="1">
                <a:cs typeface="Times New Roman" pitchFamily="18" charset="0"/>
              </a:rPr>
              <a:t>mạng</a:t>
            </a:r>
            <a:r>
              <a:rPr lang="en-US" sz="2400" dirty="0">
                <a:cs typeface="Times New Roman" pitchFamily="18" charset="0"/>
              </a:rPr>
              <a:t> </a:t>
            </a:r>
            <a:r>
              <a:rPr lang="en-US" sz="2400" dirty="0" err="1">
                <a:cs typeface="Times New Roman" pitchFamily="18" charset="0"/>
              </a:rPr>
              <a:t>lật</a:t>
            </a:r>
            <a:r>
              <a:rPr lang="en-US" sz="2400" dirty="0">
                <a:cs typeface="Times New Roman" pitchFamily="18" charset="0"/>
              </a:rPr>
              <a:t> </a:t>
            </a:r>
            <a:r>
              <a:rPr lang="en-US" sz="2400" dirty="0" err="1">
                <a:cs typeface="Times New Roman" pitchFamily="18" charset="0"/>
              </a:rPr>
              <a:t>đổ</a:t>
            </a:r>
            <a:r>
              <a:rPr lang="en-US" sz="2400" dirty="0">
                <a:cs typeface="Times New Roman" pitchFamily="18" charset="0"/>
              </a:rPr>
              <a:t> </a:t>
            </a:r>
            <a:r>
              <a:rPr lang="en-US" sz="2400" dirty="0" err="1">
                <a:cs typeface="Times New Roman" pitchFamily="18" charset="0"/>
              </a:rPr>
              <a:t>chính</a:t>
            </a:r>
            <a:r>
              <a:rPr lang="en-US" sz="2400" dirty="0">
                <a:cs typeface="Times New Roman" pitchFamily="18" charset="0"/>
              </a:rPr>
              <a:t> </a:t>
            </a:r>
            <a:r>
              <a:rPr lang="en-US" sz="2400" dirty="0" err="1">
                <a:cs typeface="Times New Roman" pitchFamily="18" charset="0"/>
              </a:rPr>
              <a:t>quyền</a:t>
            </a:r>
            <a:r>
              <a:rPr lang="en-US" sz="2400" dirty="0">
                <a:cs typeface="Times New Roman" pitchFamily="18" charset="0"/>
              </a:rPr>
              <a:t> </a:t>
            </a:r>
            <a:r>
              <a:rPr lang="en-US" sz="2400" dirty="0" err="1">
                <a:cs typeface="Times New Roman" pitchFamily="18" charset="0"/>
              </a:rPr>
              <a:t>tư</a:t>
            </a:r>
            <a:r>
              <a:rPr lang="en-US" sz="2400" dirty="0">
                <a:cs typeface="Times New Roman" pitchFamily="18" charset="0"/>
              </a:rPr>
              <a:t> </a:t>
            </a:r>
            <a:r>
              <a:rPr lang="en-US" sz="2400" dirty="0" err="1">
                <a:cs typeface="Times New Roman" pitchFamily="18" charset="0"/>
              </a:rPr>
              <a:t>sản</a:t>
            </a:r>
            <a:r>
              <a:rPr lang="en-US" sz="2400" dirty="0">
                <a:cs typeface="Times New Roman" pitchFamily="18" charset="0"/>
              </a:rPr>
              <a:t> </a:t>
            </a:r>
            <a:r>
              <a:rPr lang="en-US" sz="2400" dirty="0" err="1">
                <a:cs typeface="Times New Roman" pitchFamily="18" charset="0"/>
              </a:rPr>
              <a:t>xây</a:t>
            </a:r>
            <a:r>
              <a:rPr lang="en-US" sz="2400" dirty="0">
                <a:cs typeface="Times New Roman" pitchFamily="18" charset="0"/>
              </a:rPr>
              <a:t> </a:t>
            </a:r>
            <a:r>
              <a:rPr lang="en-US" sz="2400" dirty="0" err="1">
                <a:cs typeface="Times New Roman" pitchFamily="18" charset="0"/>
              </a:rPr>
              <a:t>dựng</a:t>
            </a:r>
            <a:r>
              <a:rPr lang="en-US" sz="2400" dirty="0">
                <a:cs typeface="Times New Roman" pitchFamily="18" charset="0"/>
              </a:rPr>
              <a:t> CNXH.</a:t>
            </a:r>
          </a:p>
        </p:txBody>
      </p:sp>
    </p:spTree>
    <p:extLst>
      <p:ext uri="{BB962C8B-B14F-4D97-AF65-F5344CB8AC3E}">
        <p14:creationId xmlns:p14="http://schemas.microsoft.com/office/powerpoint/2010/main" val="3065643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grpId="0" nodeType="clickEffect">
                                  <p:stCondLst>
                                    <p:cond delay="0"/>
                                  </p:stCondLst>
                                  <p:childTnLst>
                                    <p:animEffect transition="out" filter="strips(downLeft)">
                                      <p:cBhvr>
                                        <p:cTn id="6" dur="500"/>
                                        <p:tgtEl>
                                          <p:spTgt spid="370704"/>
                                        </p:tgtEl>
                                      </p:cBhvr>
                                    </p:animEffect>
                                    <p:set>
                                      <p:cBhvr>
                                        <p:cTn id="7" dur="1" fill="hold">
                                          <p:stCondLst>
                                            <p:cond delay="499"/>
                                          </p:stCondLst>
                                        </p:cTn>
                                        <p:tgtEl>
                                          <p:spTgt spid="370704"/>
                                        </p:tgtEl>
                                        <p:attrNameLst>
                                          <p:attrName>style.visibility</p:attrName>
                                        </p:attrNameLst>
                                      </p:cBhvr>
                                      <p:to>
                                        <p:strVal val="hidden"/>
                                      </p:to>
                                    </p:set>
                                  </p:childTnLst>
                                </p:cTn>
                              </p:par>
                              <p:par>
                                <p:cTn id="8" presetID="47" presetClass="entr" presetSubtype="0" fill="hold" nodeType="withEffect">
                                  <p:stCondLst>
                                    <p:cond delay="0"/>
                                  </p:stCondLst>
                                  <p:childTnLst>
                                    <p:set>
                                      <p:cBhvr>
                                        <p:cTn id="9" dur="1" fill="hold">
                                          <p:stCondLst>
                                            <p:cond delay="0"/>
                                          </p:stCondLst>
                                        </p:cTn>
                                        <p:tgtEl>
                                          <p:spTgt spid="370703"/>
                                        </p:tgtEl>
                                        <p:attrNameLst>
                                          <p:attrName>style.visibility</p:attrName>
                                        </p:attrNameLst>
                                      </p:cBhvr>
                                      <p:to>
                                        <p:strVal val="visible"/>
                                      </p:to>
                                    </p:set>
                                    <p:animEffect transition="in" filter="fade">
                                      <p:cBhvr>
                                        <p:cTn id="10" dur="1000"/>
                                        <p:tgtEl>
                                          <p:spTgt spid="370703"/>
                                        </p:tgtEl>
                                      </p:cBhvr>
                                    </p:animEffect>
                                    <p:anim calcmode="lin" valueType="num">
                                      <p:cBhvr>
                                        <p:cTn id="11" dur="1000" fill="hold"/>
                                        <p:tgtEl>
                                          <p:spTgt spid="370703"/>
                                        </p:tgtEl>
                                        <p:attrNameLst>
                                          <p:attrName>ppt_x</p:attrName>
                                        </p:attrNameLst>
                                      </p:cBhvr>
                                      <p:tavLst>
                                        <p:tav tm="0">
                                          <p:val>
                                            <p:strVal val="#ppt_x"/>
                                          </p:val>
                                        </p:tav>
                                        <p:tav tm="100000">
                                          <p:val>
                                            <p:strVal val="#ppt_x"/>
                                          </p:val>
                                        </p:tav>
                                      </p:tavLst>
                                    </p:anim>
                                    <p:anim calcmode="lin" valueType="num">
                                      <p:cBhvr>
                                        <p:cTn id="12" dur="1000" fill="hold"/>
                                        <p:tgtEl>
                                          <p:spTgt spid="37070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ình nền powerpoint đẹp - Mỹ thuật 6 - Lê Xuân Long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29607"/>
            <a:ext cx="9137104" cy="5744608"/>
          </a:xfrm>
          <a:prstGeom prst="rect">
            <a:avLst/>
          </a:prstGeom>
          <a:noFill/>
          <a:extLst>
            <a:ext uri="{909E8E84-426E-40DD-AFC4-6F175D3DCCD1}">
              <a14:hiddenFill xmlns:a14="http://schemas.microsoft.com/office/drawing/2010/main">
                <a:solidFill>
                  <a:srgbClr val="FFFFFF"/>
                </a:solidFill>
              </a14:hiddenFill>
            </a:ext>
          </a:extLst>
        </p:spPr>
      </p:pic>
      <p:grpSp>
        <p:nvGrpSpPr>
          <p:cNvPr id="40962" name="Group 2"/>
          <p:cNvGrpSpPr>
            <a:grpSpLocks/>
          </p:cNvGrpSpPr>
          <p:nvPr/>
        </p:nvGrpSpPr>
        <p:grpSpPr bwMode="auto">
          <a:xfrm>
            <a:off x="457200" y="0"/>
            <a:ext cx="8686800" cy="5715000"/>
            <a:chOff x="738" y="0"/>
            <a:chExt cx="4284" cy="4320"/>
          </a:xfrm>
        </p:grpSpPr>
        <p:pic>
          <p:nvPicPr>
            <p:cNvPr id="40964" name="Picture 3" descr="005-C"/>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 y="0"/>
              <a:ext cx="428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1392" y="816"/>
              <a:ext cx="2784" cy="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endParaRPr lang="en-US" sz="8000">
                <a:solidFill>
                  <a:srgbClr val="FF0066"/>
                </a:solidFill>
                <a:effectLst>
                  <a:outerShdw blurRad="38100" dist="38100" dir="2700000" algn="tl">
                    <a:srgbClr val="000000"/>
                  </a:outerShdw>
                </a:effectLst>
                <a:latin typeface="Arial" charset="0"/>
              </a:endParaRPr>
            </a:p>
          </p:txBody>
        </p:sp>
        <p:sp>
          <p:nvSpPr>
            <p:cNvPr id="40966" name="Text Box 5"/>
            <p:cNvSpPr txBox="1">
              <a:spLocks noChangeArrowheads="1"/>
            </p:cNvSpPr>
            <p:nvPr/>
          </p:nvSpPr>
          <p:spPr bwMode="auto">
            <a:xfrm>
              <a:off x="1536" y="1872"/>
              <a:ext cx="2784"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endParaRPr lang="vi-VN" sz="4000" b="0">
                <a:solidFill>
                  <a:schemeClr val="accent2"/>
                </a:solidFill>
                <a:latin typeface="Arial" charset="0"/>
              </a:endParaRPr>
            </a:p>
          </p:txBody>
        </p:sp>
      </p:grpSp>
      <p:sp>
        <p:nvSpPr>
          <p:cNvPr id="75782" name="Text Box 6"/>
          <p:cNvSpPr txBox="1">
            <a:spLocks noChangeArrowheads="1"/>
          </p:cNvSpPr>
          <p:nvPr/>
        </p:nvSpPr>
        <p:spPr bwMode="auto">
          <a:xfrm>
            <a:off x="1905000" y="1905001"/>
            <a:ext cx="5943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3600" dirty="0">
                <a:solidFill>
                  <a:srgbClr val="FF0000"/>
                </a:solidFill>
                <a:latin typeface="Arial" charset="0"/>
              </a:rPr>
              <a:t>CHÚC CÁC EM HỌC TỐT</a:t>
            </a:r>
          </a:p>
          <a:p>
            <a:pPr algn="ctr">
              <a:spcBef>
                <a:spcPct val="50000"/>
              </a:spcBef>
            </a:pPr>
            <a:r>
              <a:rPr lang="en-US" sz="3600" dirty="0">
                <a:solidFill>
                  <a:srgbClr val="FF0000"/>
                </a:solidFill>
                <a:latin typeface="Arial" charset="0"/>
              </a:rPr>
              <a:t>CHÀO TẠM BIỆT</a:t>
            </a:r>
          </a:p>
        </p:txBody>
      </p:sp>
    </p:spTree>
    <p:extLst>
      <p:ext uri="{BB962C8B-B14F-4D97-AF65-F5344CB8AC3E}">
        <p14:creationId xmlns:p14="http://schemas.microsoft.com/office/powerpoint/2010/main" val="1821305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repeatCount="indefinite" fill="hold" grpId="0" nodeType="afterEffect">
                                  <p:stCondLst>
                                    <p:cond delay="0"/>
                                  </p:stCondLst>
                                  <p:iterate type="lt">
                                    <p:tmPct val="50000"/>
                                  </p:iterate>
                                  <p:childTnLst>
                                    <p:set>
                                      <p:cBhvr>
                                        <p:cTn id="6" dur="1" fill="hold">
                                          <p:stCondLst>
                                            <p:cond delay="0"/>
                                          </p:stCondLst>
                                        </p:cTn>
                                        <p:tgtEl>
                                          <p:spTgt spid="75782"/>
                                        </p:tgtEl>
                                        <p:attrNameLst>
                                          <p:attrName>style.visibility</p:attrName>
                                        </p:attrNameLst>
                                      </p:cBhvr>
                                      <p:to>
                                        <p:strVal val="visible"/>
                                      </p:to>
                                    </p:set>
                                    <p:anim calcmode="discrete" valueType="clr">
                                      <p:cBhvr override="childStyle">
                                        <p:cTn id="7" dur="300"/>
                                        <p:tgtEl>
                                          <p:spTgt spid="75782"/>
                                        </p:tgtEl>
                                        <p:attrNameLst>
                                          <p:attrName>style.color</p:attrName>
                                        </p:attrNameLst>
                                      </p:cBhvr>
                                      <p:tavLst>
                                        <p:tav tm="0">
                                          <p:val>
                                            <p:clrVal>
                                              <a:schemeClr val="accent2"/>
                                            </p:clrVal>
                                          </p:val>
                                        </p:tav>
                                        <p:tav tm="50000">
                                          <p:val>
                                            <p:clrVal>
                                              <a:schemeClr val="hlink"/>
                                            </p:clrVal>
                                          </p:val>
                                        </p:tav>
                                      </p:tavLst>
                                    </p:anim>
                                    <p:anim calcmode="discrete" valueType="clr">
                                      <p:cBhvr>
                                        <p:cTn id="8" dur="300"/>
                                        <p:tgtEl>
                                          <p:spTgt spid="75782"/>
                                        </p:tgtEl>
                                        <p:attrNameLst>
                                          <p:attrName>fillcolor</p:attrName>
                                        </p:attrNameLst>
                                      </p:cBhvr>
                                      <p:tavLst>
                                        <p:tav tm="0">
                                          <p:val>
                                            <p:clrVal>
                                              <a:schemeClr val="accent2"/>
                                            </p:clrVal>
                                          </p:val>
                                        </p:tav>
                                        <p:tav tm="50000">
                                          <p:val>
                                            <p:clrVal>
                                              <a:schemeClr val="hlink"/>
                                            </p:clrVal>
                                          </p:val>
                                        </p:tav>
                                      </p:tavLst>
                                    </p:anim>
                                    <p:set>
                                      <p:cBhvr>
                                        <p:cTn id="9" dur="300"/>
                                        <p:tgtEl>
                                          <p:spTgt spid="757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2" name="Content Placeholder 2"/>
          <p:cNvSpPr>
            <a:spLocks noGrp="1"/>
          </p:cNvSpPr>
          <p:nvPr>
            <p:ph idx="1"/>
          </p:nvPr>
        </p:nvSpPr>
        <p:spPr>
          <a:xfrm>
            <a:off x="457200" y="1079500"/>
            <a:ext cx="8229600" cy="3771636"/>
          </a:xfrm>
        </p:spPr>
        <p:txBody>
          <a:bodyPr/>
          <a:lstStyle/>
          <a:p>
            <a:pPr eaLnBrk="1" hangingPunct="1">
              <a:buFontTx/>
              <a:buNone/>
            </a:pPr>
            <a:r>
              <a:rPr lang="vi-VN" sz="2400" b="1" smtClean="0">
                <a:solidFill>
                  <a:srgbClr val="FF3300"/>
                </a:solidFill>
                <a:latin typeface="Times New Roman" pitchFamily="18" charset="0"/>
                <a:cs typeface="Times New Roman" pitchFamily="18" charset="0"/>
              </a:rPr>
              <a:t>Năm 1833, một “công nhân” nhỏ tuổi đã kể:</a:t>
            </a:r>
          </a:p>
          <a:p>
            <a:pPr eaLnBrk="1" hangingPunct="1">
              <a:buFontTx/>
              <a:buNone/>
            </a:pPr>
            <a:r>
              <a:rPr lang="vi-VN" sz="2400" b="1" smtClean="0">
                <a:solidFill>
                  <a:srgbClr val="0000FF"/>
                </a:solidFill>
                <a:latin typeface="Times New Roman" pitchFamily="18" charset="0"/>
                <a:cs typeface="Times New Roman" pitchFamily="18" charset="0"/>
              </a:rPr>
              <a:t>“Tôi năm nay 12 tuổi, đã làm việc trong xưởng dệt từ năm ngoái. Bình quân mỗi ngày làm việc 12 giờ 30 phút. Thỉnh thoảng còn phải làm thêm giờ”.</a:t>
            </a:r>
          </a:p>
          <a:p>
            <a:pPr eaLnBrk="1" hangingPunct="1">
              <a:buFontTx/>
              <a:buNone/>
            </a:pPr>
            <a:r>
              <a:rPr lang="vi-VN" sz="2400" b="1" smtClean="0">
                <a:solidFill>
                  <a:srgbClr val="FF3300"/>
                </a:solidFill>
                <a:latin typeface="Times New Roman" pitchFamily="18" charset="0"/>
                <a:cs typeface="Times New Roman" pitchFamily="18" charset="0"/>
              </a:rPr>
              <a:t>Một người khác kể :</a:t>
            </a:r>
          </a:p>
          <a:p>
            <a:pPr eaLnBrk="1" hangingPunct="1">
              <a:buFontTx/>
              <a:buNone/>
            </a:pPr>
            <a:r>
              <a:rPr lang="vi-VN" sz="2400" b="1" smtClean="0">
                <a:solidFill>
                  <a:srgbClr val="0000FF"/>
                </a:solidFill>
                <a:latin typeface="Times New Roman" pitchFamily="18" charset="0"/>
                <a:cs typeface="Times New Roman" pitchFamily="18" charset="0"/>
              </a:rPr>
              <a:t>Tôi đã làm việc hai năm ở đây, từ lúc 12 tuổi; hàng ngày phải làm việc 16 giờ. Giờ đây tôi không chịu được nữa, bị ốm nên đã đề nghị rút xuống 12 giờ. Ông chủ bảo tôi: Nếu vậy thì mày ra khỏi nhà máy, đừng quay lại nữa”.</a:t>
            </a:r>
          </a:p>
          <a:p>
            <a:pPr eaLnBrk="1" hangingPunct="1">
              <a:buFontTx/>
              <a:buNone/>
            </a:pPr>
            <a:endParaRPr lang="en-US" sz="2400" b="1"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677400794"/>
      </p:ext>
    </p:extLst>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146" name="Title 1"/>
          <p:cNvSpPr>
            <a:spLocks noGrp="1"/>
          </p:cNvSpPr>
          <p:nvPr>
            <p:ph type="title"/>
          </p:nvPr>
        </p:nvSpPr>
        <p:spPr/>
        <p:txBody>
          <a:bodyPr>
            <a:normAutofit fontScale="90000"/>
          </a:bodyPr>
          <a:lstStyle/>
          <a:p>
            <a:pPr eaLnBrk="1" hangingPunct="1"/>
            <a:r>
              <a:rPr lang="en-US" sz="4000" b="1" smtClean="0">
                <a:solidFill>
                  <a:schemeClr val="tx1"/>
                </a:solidFill>
                <a:latin typeface="Times New Roman" pitchFamily="18" charset="0"/>
                <a:cs typeface="Times New Roman" pitchFamily="18" charset="0"/>
              </a:rPr>
              <a:t>Vì sao giới chủ lại thích sử dụng lao động trẻ em?</a:t>
            </a:r>
            <a:endParaRPr lang="en-US" smtClean="0">
              <a:latin typeface="Times New Roman" pitchFamily="18" charset="0"/>
              <a:cs typeface="Times New Roman" pitchFamily="18" charset="0"/>
            </a:endParaRPr>
          </a:p>
        </p:txBody>
      </p:sp>
      <p:sp>
        <p:nvSpPr>
          <p:cNvPr id="99329" name="Rectangle 1"/>
          <p:cNvSpPr>
            <a:spLocks noGrp="1" noChangeArrowheads="1"/>
          </p:cNvSpPr>
          <p:nvPr>
            <p:ph idx="1"/>
          </p:nvPr>
        </p:nvSpPr>
        <p:spPr>
          <a:xfrm>
            <a:off x="381000" y="1562100"/>
            <a:ext cx="8382000" cy="3416320"/>
          </a:xfrm>
          <a:solidFill>
            <a:srgbClr val="FFFFFF"/>
          </a:solidFill>
        </p:spPr>
        <p:txBody>
          <a:bodyPr anchor="ctr">
            <a:spAutoFit/>
          </a:bodyPr>
          <a:lstStyle/>
          <a:p>
            <a:pPr marL="0" indent="0" algn="just" eaLnBrk="1" hangingPunct="1">
              <a:spcBef>
                <a:spcPct val="0"/>
              </a:spcBef>
              <a:buFontTx/>
              <a:buNone/>
            </a:pPr>
            <a:r>
              <a:rPr lang="en-US" sz="2400" b="1" i="1" dirty="0" smtClean="0">
                <a:solidFill>
                  <a:srgbClr val="0000FF"/>
                </a:solidFill>
              </a:rPr>
              <a:t/>
            </a:r>
            <a:br>
              <a:rPr lang="en-US" sz="2400" b="1" i="1" dirty="0" smtClean="0">
                <a:solidFill>
                  <a:srgbClr val="0000FF"/>
                </a:solidFill>
              </a:rPr>
            </a:br>
            <a:endParaRPr lang="en-US" sz="2400" b="1" dirty="0" smtClean="0">
              <a:solidFill>
                <a:srgbClr val="0000FF"/>
              </a:solidFill>
            </a:endParaRPr>
          </a:p>
          <a:p>
            <a:pPr marL="0" indent="0" algn="just">
              <a:spcBef>
                <a:spcPct val="0"/>
              </a:spcBef>
              <a:buFontTx/>
              <a:buNone/>
            </a:pPr>
            <a:r>
              <a:rPr lang="en-US" sz="2400" b="1" dirty="0" smtClean="0">
                <a:solidFill>
                  <a:srgbClr val="0000FF"/>
                </a:solidFill>
                <a:latin typeface="Roboto"/>
              </a:rPr>
              <a:t>– Lao </a:t>
            </a:r>
            <a:r>
              <a:rPr lang="en-US" sz="2400" b="1" dirty="0" err="1" smtClean="0">
                <a:solidFill>
                  <a:srgbClr val="0000FF"/>
                </a:solidFill>
                <a:latin typeface="Roboto"/>
              </a:rPr>
              <a:t>động</a:t>
            </a:r>
            <a:r>
              <a:rPr lang="en-US" sz="2400" b="1" dirty="0" smtClean="0">
                <a:solidFill>
                  <a:srgbClr val="0000FF"/>
                </a:solidFill>
                <a:latin typeface="Roboto"/>
              </a:rPr>
              <a:t> </a:t>
            </a:r>
            <a:r>
              <a:rPr lang="en-US" sz="2400" b="1" dirty="0" err="1" smtClean="0">
                <a:solidFill>
                  <a:srgbClr val="0000FF"/>
                </a:solidFill>
                <a:latin typeface="Roboto"/>
              </a:rPr>
              <a:t>trẻ</a:t>
            </a:r>
            <a:r>
              <a:rPr lang="en-US" sz="2400" b="1" dirty="0" smtClean="0">
                <a:solidFill>
                  <a:srgbClr val="0000FF"/>
                </a:solidFill>
                <a:latin typeface="Roboto"/>
              </a:rPr>
              <a:t> </a:t>
            </a:r>
            <a:r>
              <a:rPr lang="en-US" sz="2400" b="1" dirty="0" err="1" smtClean="0">
                <a:solidFill>
                  <a:srgbClr val="0000FF"/>
                </a:solidFill>
                <a:latin typeface="Roboto"/>
              </a:rPr>
              <a:t>em</a:t>
            </a:r>
            <a:r>
              <a:rPr lang="en-US" sz="2400" b="1" dirty="0" smtClean="0">
                <a:solidFill>
                  <a:srgbClr val="0000FF"/>
                </a:solidFill>
                <a:latin typeface="Roboto"/>
              </a:rPr>
              <a:t> </a:t>
            </a:r>
            <a:r>
              <a:rPr lang="en-US" sz="2400" b="1" dirty="0" err="1" smtClean="0">
                <a:solidFill>
                  <a:srgbClr val="0000FF"/>
                </a:solidFill>
                <a:latin typeface="Roboto"/>
              </a:rPr>
              <a:t>dễ</a:t>
            </a:r>
            <a:r>
              <a:rPr lang="en-US" sz="2400" b="1" dirty="0" smtClean="0">
                <a:solidFill>
                  <a:srgbClr val="0000FF"/>
                </a:solidFill>
                <a:latin typeface="Roboto"/>
              </a:rPr>
              <a:t> </a:t>
            </a:r>
            <a:r>
              <a:rPr lang="en-US" sz="2400" b="1" dirty="0" err="1" smtClean="0">
                <a:solidFill>
                  <a:srgbClr val="0000FF"/>
                </a:solidFill>
                <a:latin typeface="Roboto"/>
              </a:rPr>
              <a:t>dàng</a:t>
            </a:r>
            <a:r>
              <a:rPr lang="en-US" sz="2400" b="1" dirty="0" smtClean="0">
                <a:solidFill>
                  <a:srgbClr val="0000FF"/>
                </a:solidFill>
                <a:latin typeface="Roboto"/>
              </a:rPr>
              <a:t> </a:t>
            </a:r>
            <a:r>
              <a:rPr lang="en-US" sz="2400" b="1" dirty="0" err="1" smtClean="0">
                <a:solidFill>
                  <a:srgbClr val="0000FF"/>
                </a:solidFill>
                <a:latin typeface="Roboto"/>
              </a:rPr>
              <a:t>bóc</a:t>
            </a:r>
            <a:r>
              <a:rPr lang="en-US" sz="2400" b="1" dirty="0" smtClean="0">
                <a:solidFill>
                  <a:srgbClr val="0000FF"/>
                </a:solidFill>
                <a:latin typeface="Roboto"/>
              </a:rPr>
              <a:t> </a:t>
            </a:r>
            <a:r>
              <a:rPr lang="en-US" sz="2400" b="1" dirty="0" err="1" smtClean="0">
                <a:solidFill>
                  <a:srgbClr val="0000FF"/>
                </a:solidFill>
                <a:latin typeface="Roboto"/>
              </a:rPr>
              <a:t>lột</a:t>
            </a:r>
            <a:r>
              <a:rPr lang="en-US" sz="2400" b="1" dirty="0" smtClean="0">
                <a:solidFill>
                  <a:srgbClr val="0000FF"/>
                </a:solidFill>
                <a:latin typeface="Roboto"/>
              </a:rPr>
              <a:t>, </a:t>
            </a:r>
            <a:r>
              <a:rPr lang="en-US" sz="2400" b="1" dirty="0" err="1" smtClean="0">
                <a:solidFill>
                  <a:srgbClr val="0000FF"/>
                </a:solidFill>
                <a:latin typeface="Roboto"/>
              </a:rPr>
              <a:t>chỉ</a:t>
            </a:r>
            <a:r>
              <a:rPr lang="en-US" sz="2400" b="1" dirty="0" smtClean="0">
                <a:solidFill>
                  <a:srgbClr val="0000FF"/>
                </a:solidFill>
                <a:latin typeface="Roboto"/>
              </a:rPr>
              <a:t> </a:t>
            </a:r>
            <a:r>
              <a:rPr lang="en-US" sz="2400" b="1" dirty="0" err="1" smtClean="0">
                <a:solidFill>
                  <a:srgbClr val="0000FF"/>
                </a:solidFill>
                <a:latin typeface="Roboto"/>
              </a:rPr>
              <a:t>cần</a:t>
            </a:r>
            <a:r>
              <a:rPr lang="en-US" sz="2400" b="1" dirty="0" smtClean="0">
                <a:solidFill>
                  <a:srgbClr val="0000FF"/>
                </a:solidFill>
                <a:latin typeface="Roboto"/>
              </a:rPr>
              <a:t> </a:t>
            </a:r>
            <a:r>
              <a:rPr lang="en-US" sz="2400" b="1" dirty="0" err="1" smtClean="0">
                <a:solidFill>
                  <a:srgbClr val="0000FF"/>
                </a:solidFill>
                <a:latin typeface="Roboto"/>
              </a:rPr>
              <a:t>trả</a:t>
            </a:r>
            <a:r>
              <a:rPr lang="en-US" sz="2400" b="1" dirty="0" smtClean="0">
                <a:solidFill>
                  <a:srgbClr val="0000FF"/>
                </a:solidFill>
                <a:latin typeface="Roboto"/>
              </a:rPr>
              <a:t> </a:t>
            </a:r>
            <a:r>
              <a:rPr lang="en-US" sz="2400" b="1" dirty="0" err="1" smtClean="0">
                <a:solidFill>
                  <a:srgbClr val="0000FF"/>
                </a:solidFill>
                <a:latin typeface="Roboto"/>
              </a:rPr>
              <a:t>lương</a:t>
            </a:r>
            <a:r>
              <a:rPr lang="en-US" sz="2400" b="1" dirty="0" smtClean="0">
                <a:solidFill>
                  <a:srgbClr val="0000FF"/>
                </a:solidFill>
                <a:latin typeface="Roboto"/>
              </a:rPr>
              <a:t> </a:t>
            </a:r>
            <a:r>
              <a:rPr lang="en-US" sz="2400" b="1" dirty="0" err="1" smtClean="0">
                <a:solidFill>
                  <a:srgbClr val="0000FF"/>
                </a:solidFill>
                <a:latin typeface="Roboto"/>
              </a:rPr>
              <a:t>thấp</a:t>
            </a:r>
            <a:r>
              <a:rPr lang="en-US" sz="2400" b="1" dirty="0" smtClean="0">
                <a:solidFill>
                  <a:srgbClr val="0000FF"/>
                </a:solidFill>
                <a:latin typeface="Roboto"/>
              </a:rPr>
              <a:t>, </a:t>
            </a:r>
            <a:r>
              <a:rPr lang="en-US" sz="2400" b="1" dirty="0" err="1" smtClean="0">
                <a:solidFill>
                  <a:srgbClr val="0000FF"/>
                </a:solidFill>
                <a:latin typeface="Roboto"/>
              </a:rPr>
              <a:t>đem</a:t>
            </a:r>
            <a:r>
              <a:rPr lang="en-US" sz="2400" b="1" dirty="0" smtClean="0">
                <a:solidFill>
                  <a:srgbClr val="0000FF"/>
                </a:solidFill>
                <a:latin typeface="Roboto"/>
              </a:rPr>
              <a:t> </a:t>
            </a:r>
            <a:r>
              <a:rPr lang="en-US" sz="2400" b="1" dirty="0" err="1" smtClean="0">
                <a:solidFill>
                  <a:srgbClr val="0000FF"/>
                </a:solidFill>
                <a:latin typeface="Roboto"/>
              </a:rPr>
              <a:t>lại</a:t>
            </a:r>
            <a:r>
              <a:rPr lang="en-US" sz="2400" b="1" dirty="0" smtClean="0">
                <a:solidFill>
                  <a:srgbClr val="0000FF"/>
                </a:solidFill>
                <a:latin typeface="Roboto"/>
              </a:rPr>
              <a:t> </a:t>
            </a:r>
            <a:r>
              <a:rPr lang="en-US" sz="2400" b="1" dirty="0" err="1" smtClean="0">
                <a:solidFill>
                  <a:srgbClr val="0000FF"/>
                </a:solidFill>
                <a:latin typeface="Roboto"/>
              </a:rPr>
              <a:t>nhiều</a:t>
            </a:r>
            <a:r>
              <a:rPr lang="en-US" sz="2400" b="1" dirty="0" smtClean="0">
                <a:solidFill>
                  <a:srgbClr val="0000FF"/>
                </a:solidFill>
                <a:latin typeface="Roboto"/>
              </a:rPr>
              <a:t> </a:t>
            </a:r>
            <a:r>
              <a:rPr lang="en-US" sz="2400" b="1" dirty="0" err="1" smtClean="0">
                <a:solidFill>
                  <a:srgbClr val="0000FF"/>
                </a:solidFill>
                <a:latin typeface="Roboto"/>
              </a:rPr>
              <a:t>lợi</a:t>
            </a:r>
            <a:r>
              <a:rPr lang="en-US" sz="2400" b="1" dirty="0" smtClean="0">
                <a:solidFill>
                  <a:srgbClr val="0000FF"/>
                </a:solidFill>
                <a:latin typeface="Roboto"/>
              </a:rPr>
              <a:t> </a:t>
            </a:r>
            <a:r>
              <a:rPr lang="en-US" sz="2400" b="1" dirty="0" err="1" smtClean="0">
                <a:solidFill>
                  <a:srgbClr val="0000FF"/>
                </a:solidFill>
                <a:latin typeface="Roboto"/>
              </a:rPr>
              <a:t>nhuận</a:t>
            </a:r>
            <a:r>
              <a:rPr lang="en-US" sz="2400" b="1" dirty="0" smtClean="0">
                <a:solidFill>
                  <a:srgbClr val="0000FF"/>
                </a:solidFill>
                <a:latin typeface="Roboto"/>
              </a:rPr>
              <a:t>.</a:t>
            </a:r>
          </a:p>
          <a:p>
            <a:pPr marL="0" indent="0" algn="just">
              <a:spcBef>
                <a:spcPct val="0"/>
              </a:spcBef>
              <a:buFontTx/>
              <a:buNone/>
            </a:pPr>
            <a:endParaRPr lang="en-US" sz="2400" b="1" dirty="0" smtClean="0">
              <a:solidFill>
                <a:srgbClr val="0000FF"/>
              </a:solidFill>
              <a:latin typeface="Times New Roman" pitchFamily="18" charset="0"/>
            </a:endParaRPr>
          </a:p>
          <a:p>
            <a:pPr marL="0" indent="0" algn="just">
              <a:spcBef>
                <a:spcPct val="0"/>
              </a:spcBef>
              <a:buFontTx/>
              <a:buNone/>
            </a:pPr>
            <a:r>
              <a:rPr lang="en-US" sz="2400" b="1" dirty="0" smtClean="0">
                <a:solidFill>
                  <a:srgbClr val="0000FF"/>
                </a:solidFill>
                <a:latin typeface="Roboto"/>
              </a:rPr>
              <a:t>– </a:t>
            </a:r>
            <a:r>
              <a:rPr lang="en-US" sz="2400" b="1" dirty="0" err="1" smtClean="0">
                <a:solidFill>
                  <a:srgbClr val="0000FF"/>
                </a:solidFill>
                <a:latin typeface="Roboto"/>
              </a:rPr>
              <a:t>Chưa</a:t>
            </a:r>
            <a:r>
              <a:rPr lang="en-US" sz="2400" b="1" dirty="0" smtClean="0">
                <a:solidFill>
                  <a:srgbClr val="0000FF"/>
                </a:solidFill>
                <a:latin typeface="Roboto"/>
              </a:rPr>
              <a:t> </a:t>
            </a:r>
            <a:r>
              <a:rPr lang="en-US" sz="2400" b="1" dirty="0" err="1" smtClean="0">
                <a:solidFill>
                  <a:srgbClr val="0000FF"/>
                </a:solidFill>
                <a:latin typeface="Roboto"/>
              </a:rPr>
              <a:t>có</a:t>
            </a:r>
            <a:r>
              <a:rPr lang="en-US" sz="2400" b="1" dirty="0" smtClean="0">
                <a:solidFill>
                  <a:srgbClr val="0000FF"/>
                </a:solidFill>
                <a:latin typeface="Roboto"/>
              </a:rPr>
              <a:t> ý </a:t>
            </a:r>
            <a:r>
              <a:rPr lang="en-US" sz="2400" b="1" dirty="0" err="1" smtClean="0">
                <a:solidFill>
                  <a:srgbClr val="0000FF"/>
                </a:solidFill>
                <a:latin typeface="Roboto"/>
              </a:rPr>
              <a:t>thức</a:t>
            </a:r>
            <a:r>
              <a:rPr lang="en-US" sz="2400" b="1" dirty="0" smtClean="0">
                <a:solidFill>
                  <a:srgbClr val="0000FF"/>
                </a:solidFill>
                <a:latin typeface="Roboto"/>
              </a:rPr>
              <a:t> </a:t>
            </a:r>
            <a:r>
              <a:rPr lang="en-US" sz="2400" b="1" dirty="0" err="1" smtClean="0">
                <a:solidFill>
                  <a:srgbClr val="0000FF"/>
                </a:solidFill>
                <a:latin typeface="Roboto"/>
              </a:rPr>
              <a:t>và</a:t>
            </a:r>
            <a:r>
              <a:rPr lang="en-US" sz="2400" b="1" dirty="0" smtClean="0">
                <a:solidFill>
                  <a:srgbClr val="0000FF"/>
                </a:solidFill>
                <a:latin typeface="Roboto"/>
              </a:rPr>
              <a:t> </a:t>
            </a:r>
            <a:r>
              <a:rPr lang="en-US" sz="2400" b="1" dirty="0" err="1" smtClean="0">
                <a:solidFill>
                  <a:srgbClr val="0000FF"/>
                </a:solidFill>
                <a:latin typeface="Roboto"/>
              </a:rPr>
              <a:t>khả</a:t>
            </a:r>
            <a:r>
              <a:rPr lang="en-US" sz="2400" b="1" dirty="0" smtClean="0">
                <a:solidFill>
                  <a:srgbClr val="0000FF"/>
                </a:solidFill>
                <a:latin typeface="Roboto"/>
              </a:rPr>
              <a:t> </a:t>
            </a:r>
            <a:r>
              <a:rPr lang="en-US" sz="2400" b="1" dirty="0" err="1" smtClean="0">
                <a:solidFill>
                  <a:srgbClr val="0000FF"/>
                </a:solidFill>
                <a:latin typeface="Roboto"/>
              </a:rPr>
              <a:t>năng</a:t>
            </a:r>
            <a:r>
              <a:rPr lang="en-US" sz="2400" b="1" dirty="0" smtClean="0">
                <a:solidFill>
                  <a:srgbClr val="0000FF"/>
                </a:solidFill>
                <a:latin typeface="Roboto"/>
              </a:rPr>
              <a:t> </a:t>
            </a:r>
            <a:r>
              <a:rPr lang="en-US" sz="2400" b="1" dirty="0" err="1" smtClean="0">
                <a:solidFill>
                  <a:srgbClr val="0000FF"/>
                </a:solidFill>
                <a:latin typeface="Roboto"/>
              </a:rPr>
              <a:t>chống</a:t>
            </a:r>
            <a:r>
              <a:rPr lang="en-US" sz="2400" b="1" dirty="0" smtClean="0">
                <a:solidFill>
                  <a:srgbClr val="0000FF"/>
                </a:solidFill>
                <a:latin typeface="Roboto"/>
              </a:rPr>
              <a:t> </a:t>
            </a:r>
            <a:r>
              <a:rPr lang="en-US" sz="2400" b="1" dirty="0" err="1" smtClean="0">
                <a:solidFill>
                  <a:srgbClr val="0000FF"/>
                </a:solidFill>
                <a:latin typeface="Roboto"/>
              </a:rPr>
              <a:t>lại</a:t>
            </a:r>
            <a:r>
              <a:rPr lang="en-US" sz="2400" b="1" dirty="0" smtClean="0">
                <a:solidFill>
                  <a:srgbClr val="0000FF"/>
                </a:solidFill>
                <a:latin typeface="Roboto"/>
              </a:rPr>
              <a:t> </a:t>
            </a:r>
            <a:r>
              <a:rPr lang="en-US" sz="2400" b="1" dirty="0" err="1" smtClean="0">
                <a:solidFill>
                  <a:srgbClr val="0000FF"/>
                </a:solidFill>
                <a:latin typeface="Roboto"/>
              </a:rPr>
              <a:t>chủ</a:t>
            </a:r>
            <a:r>
              <a:rPr lang="en-US" sz="2400" b="1" dirty="0" smtClean="0">
                <a:solidFill>
                  <a:srgbClr val="0000FF"/>
                </a:solidFill>
                <a:latin typeface="Roboto"/>
              </a:rPr>
              <a:t>.</a:t>
            </a:r>
          </a:p>
          <a:p>
            <a:pPr marL="0" indent="0" algn="just">
              <a:spcBef>
                <a:spcPct val="0"/>
              </a:spcBef>
              <a:buFontTx/>
              <a:buNone/>
            </a:pPr>
            <a:endParaRPr lang="en-US" sz="2400" b="1" dirty="0" smtClean="0">
              <a:solidFill>
                <a:srgbClr val="0000FF"/>
              </a:solidFill>
              <a:latin typeface="Times New Roman" pitchFamily="18" charset="0"/>
            </a:endParaRPr>
          </a:p>
          <a:p>
            <a:pPr marL="0" indent="0" algn="just">
              <a:spcBef>
                <a:spcPct val="0"/>
              </a:spcBef>
              <a:buFontTx/>
              <a:buNone/>
            </a:pPr>
            <a:r>
              <a:rPr lang="en-US" sz="2400" b="1" dirty="0" smtClean="0">
                <a:solidFill>
                  <a:srgbClr val="0000FF"/>
                </a:solidFill>
                <a:latin typeface="Roboto"/>
              </a:rPr>
              <a:t>– </a:t>
            </a:r>
            <a:r>
              <a:rPr lang="en-US" sz="2400" b="1" dirty="0" err="1" smtClean="0">
                <a:solidFill>
                  <a:srgbClr val="0000FF"/>
                </a:solidFill>
                <a:latin typeface="Roboto"/>
              </a:rPr>
              <a:t>Dùng</a:t>
            </a:r>
            <a:r>
              <a:rPr lang="en-US" sz="2400" b="1" dirty="0" smtClean="0">
                <a:solidFill>
                  <a:srgbClr val="0000FF"/>
                </a:solidFill>
                <a:latin typeface="Roboto"/>
              </a:rPr>
              <a:t> </a:t>
            </a:r>
            <a:r>
              <a:rPr lang="en-US" sz="2400" b="1" dirty="0" err="1" smtClean="0">
                <a:solidFill>
                  <a:srgbClr val="0000FF"/>
                </a:solidFill>
                <a:latin typeface="Roboto"/>
              </a:rPr>
              <a:t>lao</a:t>
            </a:r>
            <a:r>
              <a:rPr lang="en-US" sz="2400" b="1" dirty="0" smtClean="0">
                <a:solidFill>
                  <a:srgbClr val="0000FF"/>
                </a:solidFill>
                <a:latin typeface="Roboto"/>
              </a:rPr>
              <a:t> </a:t>
            </a:r>
            <a:r>
              <a:rPr lang="en-US" sz="2400" b="1" dirty="0" err="1" smtClean="0">
                <a:solidFill>
                  <a:srgbClr val="0000FF"/>
                </a:solidFill>
                <a:latin typeface="Roboto"/>
              </a:rPr>
              <a:t>động</a:t>
            </a:r>
            <a:r>
              <a:rPr lang="en-US" sz="2400" b="1" dirty="0" smtClean="0">
                <a:solidFill>
                  <a:srgbClr val="0000FF"/>
                </a:solidFill>
                <a:latin typeface="Roboto"/>
              </a:rPr>
              <a:t> </a:t>
            </a:r>
            <a:r>
              <a:rPr lang="en-US" sz="2400" b="1" dirty="0" err="1" smtClean="0">
                <a:solidFill>
                  <a:srgbClr val="0000FF"/>
                </a:solidFill>
                <a:latin typeface="Roboto"/>
              </a:rPr>
              <a:t>trẻ</a:t>
            </a:r>
            <a:r>
              <a:rPr lang="en-US" sz="2400" b="1" dirty="0" smtClean="0">
                <a:solidFill>
                  <a:srgbClr val="0000FF"/>
                </a:solidFill>
                <a:latin typeface="Roboto"/>
              </a:rPr>
              <a:t> </a:t>
            </a:r>
            <a:r>
              <a:rPr lang="en-US" sz="2400" b="1" dirty="0" err="1" smtClean="0">
                <a:solidFill>
                  <a:srgbClr val="0000FF"/>
                </a:solidFill>
                <a:latin typeface="Roboto"/>
              </a:rPr>
              <a:t>em</a:t>
            </a:r>
            <a:r>
              <a:rPr lang="en-US" sz="2400" b="1" dirty="0" smtClean="0">
                <a:solidFill>
                  <a:srgbClr val="0000FF"/>
                </a:solidFill>
                <a:latin typeface="Roboto"/>
              </a:rPr>
              <a:t> </a:t>
            </a:r>
            <a:r>
              <a:rPr lang="en-US" sz="2400" b="1" dirty="0" err="1" smtClean="0">
                <a:solidFill>
                  <a:srgbClr val="0000FF"/>
                </a:solidFill>
                <a:latin typeface="Roboto"/>
              </a:rPr>
              <a:t>sẽ</a:t>
            </a:r>
            <a:r>
              <a:rPr lang="en-US" sz="2400" b="1" dirty="0" smtClean="0">
                <a:solidFill>
                  <a:srgbClr val="0000FF"/>
                </a:solidFill>
                <a:latin typeface="Roboto"/>
              </a:rPr>
              <a:t> </a:t>
            </a:r>
            <a:r>
              <a:rPr lang="en-US" sz="2400" b="1" dirty="0" err="1" smtClean="0">
                <a:solidFill>
                  <a:srgbClr val="0000FF"/>
                </a:solidFill>
                <a:latin typeface="Roboto"/>
              </a:rPr>
              <a:t>dễ</a:t>
            </a:r>
            <a:r>
              <a:rPr lang="en-US" sz="2400" b="1" dirty="0" smtClean="0">
                <a:solidFill>
                  <a:srgbClr val="0000FF"/>
                </a:solidFill>
                <a:latin typeface="Roboto"/>
              </a:rPr>
              <a:t> </a:t>
            </a:r>
            <a:r>
              <a:rPr lang="en-US" sz="2400" b="1" dirty="0" err="1" smtClean="0">
                <a:solidFill>
                  <a:srgbClr val="0000FF"/>
                </a:solidFill>
                <a:latin typeface="Roboto"/>
              </a:rPr>
              <a:t>dàng</a:t>
            </a:r>
            <a:r>
              <a:rPr lang="en-US" sz="2400" b="1" dirty="0" smtClean="0">
                <a:solidFill>
                  <a:srgbClr val="0000FF"/>
                </a:solidFill>
                <a:latin typeface="Roboto"/>
              </a:rPr>
              <a:t> di </a:t>
            </a:r>
            <a:r>
              <a:rPr lang="en-US" sz="2400" b="1" dirty="0" err="1" smtClean="0">
                <a:solidFill>
                  <a:srgbClr val="0000FF"/>
                </a:solidFill>
                <a:latin typeface="Roboto"/>
              </a:rPr>
              <a:t>chuyển</a:t>
            </a:r>
            <a:r>
              <a:rPr lang="en-US" sz="2400" b="1" dirty="0" smtClean="0">
                <a:solidFill>
                  <a:srgbClr val="0000FF"/>
                </a:solidFill>
                <a:latin typeface="Roboto"/>
              </a:rPr>
              <a:t> </a:t>
            </a:r>
            <a:r>
              <a:rPr lang="en-US" sz="2400" b="1" dirty="0" err="1" smtClean="0">
                <a:solidFill>
                  <a:srgbClr val="0000FF"/>
                </a:solidFill>
                <a:latin typeface="Roboto"/>
              </a:rPr>
              <a:t>trong</a:t>
            </a:r>
            <a:r>
              <a:rPr lang="en-US" sz="2400" b="1" dirty="0" smtClean="0">
                <a:solidFill>
                  <a:srgbClr val="0000FF"/>
                </a:solidFill>
                <a:latin typeface="Roboto"/>
              </a:rPr>
              <a:t> </a:t>
            </a:r>
            <a:r>
              <a:rPr lang="en-US" sz="2400" b="1" dirty="0" err="1" smtClean="0">
                <a:solidFill>
                  <a:srgbClr val="0000FF"/>
                </a:solidFill>
                <a:latin typeface="Roboto"/>
              </a:rPr>
              <a:t>các</a:t>
            </a:r>
            <a:r>
              <a:rPr lang="en-US" sz="2400" b="1" dirty="0" smtClean="0">
                <a:solidFill>
                  <a:srgbClr val="0000FF"/>
                </a:solidFill>
                <a:latin typeface="Roboto"/>
              </a:rPr>
              <a:t> </a:t>
            </a:r>
            <a:r>
              <a:rPr lang="en-US" sz="2400" b="1" dirty="0" err="1" smtClean="0">
                <a:solidFill>
                  <a:srgbClr val="0000FF"/>
                </a:solidFill>
                <a:latin typeface="Roboto"/>
              </a:rPr>
              <a:t>hầm</a:t>
            </a:r>
            <a:r>
              <a:rPr lang="en-US" sz="2400" b="1" dirty="0" smtClean="0">
                <a:solidFill>
                  <a:srgbClr val="0000FF"/>
                </a:solidFill>
                <a:latin typeface="Roboto"/>
              </a:rPr>
              <a:t> </a:t>
            </a:r>
            <a:r>
              <a:rPr lang="en-US" sz="2400" b="1" dirty="0" err="1" smtClean="0">
                <a:solidFill>
                  <a:srgbClr val="0000FF"/>
                </a:solidFill>
                <a:latin typeface="Roboto"/>
              </a:rPr>
              <a:t>mỏ</a:t>
            </a:r>
            <a:r>
              <a:rPr lang="en-US" sz="2400" b="1" dirty="0" smtClean="0">
                <a:solidFill>
                  <a:srgbClr val="0000FF"/>
                </a:solidFill>
                <a:latin typeface="Roboto"/>
              </a:rPr>
              <a:t> </a:t>
            </a:r>
            <a:r>
              <a:rPr lang="en-US" sz="2400" b="1" dirty="0" err="1" smtClean="0">
                <a:solidFill>
                  <a:srgbClr val="0000FF"/>
                </a:solidFill>
                <a:latin typeface="Roboto"/>
              </a:rPr>
              <a:t>thấp</a:t>
            </a:r>
            <a:r>
              <a:rPr lang="en-US" sz="2400" b="1" dirty="0" smtClean="0">
                <a:solidFill>
                  <a:srgbClr val="0000FF"/>
                </a:solidFill>
                <a:latin typeface="Roboto"/>
              </a:rPr>
              <a:t> </a:t>
            </a:r>
            <a:r>
              <a:rPr lang="en-US" sz="2400" b="1" dirty="0" err="1" smtClean="0">
                <a:solidFill>
                  <a:srgbClr val="0000FF"/>
                </a:solidFill>
                <a:latin typeface="Roboto"/>
              </a:rPr>
              <a:t>và</a:t>
            </a:r>
            <a:r>
              <a:rPr lang="en-US" sz="2400" b="1" dirty="0" smtClean="0">
                <a:solidFill>
                  <a:srgbClr val="0000FF"/>
                </a:solidFill>
                <a:latin typeface="Roboto"/>
              </a:rPr>
              <a:t> </a:t>
            </a:r>
            <a:r>
              <a:rPr lang="en-US" sz="2400" b="1" dirty="0" err="1" smtClean="0">
                <a:solidFill>
                  <a:srgbClr val="0000FF"/>
                </a:solidFill>
                <a:latin typeface="Roboto"/>
              </a:rPr>
              <a:t>hẹp</a:t>
            </a:r>
            <a:r>
              <a:rPr lang="en-US" sz="2400" b="1" dirty="0" smtClean="0">
                <a:solidFill>
                  <a:srgbClr val="0000FF"/>
                </a:solidFill>
                <a:latin typeface="Roboto"/>
              </a:rPr>
              <a:t>.</a:t>
            </a:r>
            <a:endParaRPr lang="en-US" sz="2400" b="1" dirty="0" smtClean="0">
              <a:solidFill>
                <a:srgbClr val="0000FF"/>
              </a:solidFill>
            </a:endParaRPr>
          </a:p>
        </p:txBody>
      </p:sp>
    </p:spTree>
    <p:extLst>
      <p:ext uri="{BB962C8B-B14F-4D97-AF65-F5344CB8AC3E}">
        <p14:creationId xmlns:p14="http://schemas.microsoft.com/office/powerpoint/2010/main" val="254752298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29">
                                            <p:bg/>
                                          </p:spTgt>
                                        </p:tgtEl>
                                        <p:attrNameLst>
                                          <p:attrName>style.visibility</p:attrName>
                                        </p:attrNameLst>
                                      </p:cBhvr>
                                      <p:to>
                                        <p:strVal val="visible"/>
                                      </p:to>
                                    </p:set>
                                    <p:animEffect transition="in" filter="checkerboard(across)">
                                      <p:cBhvr>
                                        <p:cTn id="7" dur="500"/>
                                        <p:tgtEl>
                                          <p:spTgt spid="9932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329">
                                            <p:txEl>
                                              <p:pRg st="0" end="0"/>
                                            </p:txEl>
                                          </p:spTgt>
                                        </p:tgtEl>
                                        <p:attrNameLst>
                                          <p:attrName>style.visibility</p:attrName>
                                        </p:attrNameLst>
                                      </p:cBhvr>
                                      <p:to>
                                        <p:strVal val="visible"/>
                                      </p:to>
                                    </p:set>
                                    <p:animEffect transition="in" filter="checkerboard(across)">
                                      <p:cBhvr>
                                        <p:cTn id="12" dur="500"/>
                                        <p:tgtEl>
                                          <p:spTgt spid="993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9329">
                                            <p:txEl>
                                              <p:pRg st="1" end="1"/>
                                            </p:txEl>
                                          </p:spTgt>
                                        </p:tgtEl>
                                        <p:attrNameLst>
                                          <p:attrName>style.visibility</p:attrName>
                                        </p:attrNameLst>
                                      </p:cBhvr>
                                      <p:to>
                                        <p:strVal val="visible"/>
                                      </p:to>
                                    </p:set>
                                    <p:animEffect transition="in" filter="checkerboard(across)">
                                      <p:cBhvr>
                                        <p:cTn id="17" dur="500"/>
                                        <p:tgtEl>
                                          <p:spTgt spid="9932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9329">
                                            <p:txEl>
                                              <p:pRg st="3" end="3"/>
                                            </p:txEl>
                                          </p:spTgt>
                                        </p:tgtEl>
                                        <p:attrNameLst>
                                          <p:attrName>style.visibility</p:attrName>
                                        </p:attrNameLst>
                                      </p:cBhvr>
                                      <p:to>
                                        <p:strVal val="visible"/>
                                      </p:to>
                                    </p:set>
                                    <p:animEffect transition="in" filter="checkerboard(across)">
                                      <p:cBhvr>
                                        <p:cTn id="22" dur="500"/>
                                        <p:tgtEl>
                                          <p:spTgt spid="993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9329">
                                            <p:txEl>
                                              <p:pRg st="5" end="5"/>
                                            </p:txEl>
                                          </p:spTgt>
                                        </p:tgtEl>
                                        <p:attrNameLst>
                                          <p:attrName>style.visibility</p:attrName>
                                        </p:attrNameLst>
                                      </p:cBhvr>
                                      <p:to>
                                        <p:strVal val="visible"/>
                                      </p:to>
                                    </p:set>
                                    <p:animEffect transition="in" filter="checkerboard(across)">
                                      <p:cBhvr>
                                        <p:cTn id="27" dur="500"/>
                                        <p:tgtEl>
                                          <p:spTgt spid="993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1"/>
          <p:cNvSpPr>
            <a:spLocks noGrp="1"/>
          </p:cNvSpPr>
          <p:nvPr>
            <p:ph type="title"/>
          </p:nvPr>
        </p:nvSpPr>
        <p:spPr>
          <a:xfrm>
            <a:off x="381000" y="2171700"/>
            <a:ext cx="2209800" cy="492069"/>
          </a:xfrm>
        </p:spPr>
        <p:txBody>
          <a:bodyPr/>
          <a:lstStyle/>
          <a:p>
            <a:pPr algn="l" eaLnBrk="1" hangingPunct="1"/>
            <a:r>
              <a:rPr lang="en-US" sz="2400" b="1" dirty="0" smtClean="0">
                <a:solidFill>
                  <a:srgbClr val="FF0000"/>
                </a:solidFill>
                <a:latin typeface="Times New Roman" pitchFamily="18" charset="0"/>
                <a:cs typeface="Times New Roman" pitchFamily="18" charset="0"/>
              </a:rPr>
              <a:t>b. </a:t>
            </a:r>
            <a:r>
              <a:rPr lang="en-US" sz="2400" b="1" dirty="0" err="1" smtClean="0">
                <a:solidFill>
                  <a:srgbClr val="FF0000"/>
                </a:solidFill>
                <a:latin typeface="Times New Roman" pitchFamily="18" charset="0"/>
                <a:cs typeface="Times New Roman" pitchFamily="18" charset="0"/>
              </a:rPr>
              <a:t>Hình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thức</a:t>
            </a:r>
            <a:endParaRPr lang="en-US" sz="2400" b="1" dirty="0" smtClean="0">
              <a:solidFill>
                <a:srgbClr val="FF0000"/>
              </a:solidFill>
              <a:latin typeface="Times New Roman" pitchFamily="18" charset="0"/>
              <a:cs typeface="Times New Roman" pitchFamily="18" charset="0"/>
            </a:endParaRPr>
          </a:p>
        </p:txBody>
      </p:sp>
      <p:sp>
        <p:nvSpPr>
          <p:cNvPr id="7171" name="Content Placeholder 2"/>
          <p:cNvSpPr>
            <a:spLocks noGrp="1"/>
          </p:cNvSpPr>
          <p:nvPr>
            <p:ph idx="1"/>
          </p:nvPr>
        </p:nvSpPr>
        <p:spPr>
          <a:xfrm>
            <a:off x="304800" y="2781300"/>
            <a:ext cx="8229600" cy="1752600"/>
          </a:xfrm>
        </p:spPr>
        <p:txBody>
          <a:bodyPr>
            <a:normAutofit/>
          </a:bodyPr>
          <a:lstStyle/>
          <a:p>
            <a:pPr marL="0" indent="0" eaLnBrk="1" hangingPunct="1">
              <a:buNone/>
            </a:pPr>
            <a:r>
              <a:rPr lang="vi-VN" sz="2400" dirty="0" smtClean="0">
                <a:solidFill>
                  <a:srgbClr val="002060"/>
                </a:solidFill>
                <a:latin typeface="Times New Roman" pitchFamily="18" charset="0"/>
                <a:cs typeface="Times New Roman" pitchFamily="18" charset="0"/>
              </a:rPr>
              <a:t>- Phong trào đập phá máy móc và đốt công xưởng nổ ra mạnh mẽ ở Anh</a:t>
            </a:r>
            <a:r>
              <a:rPr lang="en-US" sz="2400" dirty="0" smtClean="0">
                <a:solidFill>
                  <a:srgbClr val="002060"/>
                </a:solidFill>
                <a:latin typeface="Times New Roman" pitchFamily="18" charset="0"/>
                <a:cs typeface="Times New Roman" pitchFamily="18" charset="0"/>
                <a:sym typeface="Wingdings" pitchFamily="2" charset="2"/>
              </a:rPr>
              <a:t></a:t>
            </a:r>
            <a:r>
              <a:rPr lang="vi-VN" sz="2400" dirty="0" smtClean="0">
                <a:solidFill>
                  <a:srgbClr val="002060"/>
                </a:solidFill>
                <a:latin typeface="Times New Roman" pitchFamily="18" charset="0"/>
                <a:cs typeface="Times New Roman" pitchFamily="18" charset="0"/>
              </a:rPr>
              <a:t>Pháp, Bỉ, Đức. </a:t>
            </a:r>
            <a:endParaRPr lang="en-US" sz="2400" dirty="0" smtClean="0">
              <a:solidFill>
                <a:srgbClr val="002060"/>
              </a:solidFill>
              <a:latin typeface="Times New Roman" pitchFamily="18" charset="0"/>
              <a:cs typeface="Times New Roman" pitchFamily="18" charset="0"/>
            </a:endParaRPr>
          </a:p>
          <a:p>
            <a:pPr eaLnBrk="1" hangingPunct="1">
              <a:buFontTx/>
              <a:buChar char="-"/>
            </a:pPr>
            <a:r>
              <a:rPr lang="en-US" sz="2400" dirty="0" smtClean="0">
                <a:solidFill>
                  <a:srgbClr val="002060"/>
                </a:solidFill>
                <a:latin typeface="Times New Roman" pitchFamily="18" charset="0"/>
                <a:cs typeface="Times New Roman" pitchFamily="18" charset="0"/>
              </a:rPr>
              <a:t>B</a:t>
            </a:r>
            <a:r>
              <a:rPr lang="vi-VN" sz="2400" dirty="0" smtClean="0">
                <a:solidFill>
                  <a:srgbClr val="002060"/>
                </a:solidFill>
                <a:latin typeface="Times New Roman" pitchFamily="18" charset="0"/>
                <a:cs typeface="Times New Roman" pitchFamily="18" charset="0"/>
              </a:rPr>
              <a:t>ãi công đòi tăng lương, giảm giờ làm.</a:t>
            </a:r>
          </a:p>
          <a:p>
            <a:pPr eaLnBrk="1" hangingPunct="1">
              <a:buFontTx/>
              <a:buNone/>
            </a:pPr>
            <a:r>
              <a:rPr lang="vi-VN" sz="2400" dirty="0" smtClean="0">
                <a:solidFill>
                  <a:srgbClr val="002060"/>
                </a:solidFill>
                <a:latin typeface="Times New Roman" pitchFamily="18" charset="0"/>
                <a:cs typeface="Times New Roman" pitchFamily="18" charset="0"/>
                <a:sym typeface="Wingdings" pitchFamily="2" charset="2"/>
              </a:rPr>
              <a:t>-   T</a:t>
            </a:r>
            <a:r>
              <a:rPr lang="vi-VN" sz="2400" dirty="0" smtClean="0">
                <a:solidFill>
                  <a:srgbClr val="002060"/>
                </a:solidFill>
                <a:latin typeface="Times New Roman" pitchFamily="18" charset="0"/>
                <a:cs typeface="Times New Roman" pitchFamily="18" charset="0"/>
              </a:rPr>
              <a:t>hành lập các công đoàn.</a:t>
            </a:r>
          </a:p>
          <a:p>
            <a:pPr eaLnBrk="1" hangingPunct="1"/>
            <a:endParaRPr lang="en-US" sz="2400" dirty="0" smtClean="0">
              <a:solidFill>
                <a:srgbClr val="002060"/>
              </a:solidFill>
              <a:latin typeface="Times New Roman" pitchFamily="18" charset="0"/>
              <a:cs typeface="Times New Roman" pitchFamily="18" charset="0"/>
            </a:endParaRPr>
          </a:p>
        </p:txBody>
      </p:sp>
      <p:sp>
        <p:nvSpPr>
          <p:cNvPr id="4" name="Rectangle 73"/>
          <p:cNvSpPr>
            <a:spLocks noChangeArrowheads="1"/>
          </p:cNvSpPr>
          <p:nvPr/>
        </p:nvSpPr>
        <p:spPr bwMode="auto">
          <a:xfrm>
            <a:off x="152400" y="441254"/>
            <a:ext cx="5957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400" b="1" dirty="0">
                <a:solidFill>
                  <a:srgbClr val="C00000"/>
                </a:solidFill>
                <a:latin typeface="Times New Roman" pitchFamily="18" charset="0"/>
                <a:cs typeface="Times New Roman" pitchFamily="18" charset="0"/>
              </a:rPr>
              <a:t>1.Phong </a:t>
            </a:r>
            <a:r>
              <a:rPr lang="en-US" sz="2400" b="1" dirty="0" err="1">
                <a:solidFill>
                  <a:srgbClr val="C00000"/>
                </a:solidFill>
                <a:latin typeface="Times New Roman" pitchFamily="18" charset="0"/>
                <a:cs typeface="Times New Roman" pitchFamily="18" charset="0"/>
              </a:rPr>
              <a:t>trào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đập</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phá</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máy</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móc</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và</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bãi</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a:t>
            </a:r>
          </a:p>
        </p:txBody>
      </p:sp>
      <p:sp>
        <p:nvSpPr>
          <p:cNvPr id="5" name="Rectangle 71"/>
          <p:cNvSpPr>
            <a:spLocks noChangeArrowheads="1"/>
          </p:cNvSpPr>
          <p:nvPr/>
        </p:nvSpPr>
        <p:spPr bwMode="auto">
          <a:xfrm>
            <a:off x="32005" y="41420"/>
            <a:ext cx="7874271" cy="461665"/>
          </a:xfrm>
          <a:prstGeom prst="rect">
            <a:avLst/>
          </a:prstGeom>
          <a:noFill/>
          <a:ln w="9525">
            <a:noFill/>
            <a:miter lim="800000"/>
            <a:headEnd/>
            <a:tailEnd/>
          </a:ln>
        </p:spPr>
        <p:txBody>
          <a:bodyPr wrap="square" anchor="ctr">
            <a:spAutoFit/>
          </a:bodyPr>
          <a:lstStyle/>
          <a:p>
            <a:pPr algn="ctr"/>
            <a:r>
              <a:rPr lang="en-US" sz="2400" b="1" dirty="0">
                <a:solidFill>
                  <a:srgbClr val="0000FF"/>
                </a:solidFill>
                <a:latin typeface="Times New Roman" pitchFamily="18" charset="0"/>
                <a:cs typeface="Times New Roman" pitchFamily="18" charset="0"/>
              </a:rPr>
              <a:t>I. PHONG TRÀO CÔNG NHÂN NỬA ĐẦU THẾ KỶ XIX</a:t>
            </a:r>
          </a:p>
        </p:txBody>
      </p:sp>
      <p:sp>
        <p:nvSpPr>
          <p:cNvPr id="6" name="Rectangle 74"/>
          <p:cNvSpPr>
            <a:spLocks noChangeArrowheads="1"/>
          </p:cNvSpPr>
          <p:nvPr/>
        </p:nvSpPr>
        <p:spPr bwMode="auto">
          <a:xfrm>
            <a:off x="304800" y="902974"/>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b="1" dirty="0">
                <a:solidFill>
                  <a:srgbClr val="FF0000"/>
                </a:solidFill>
              </a:rPr>
              <a:t>a. </a:t>
            </a:r>
            <a:r>
              <a:rPr lang="en-US" sz="2400" b="1" dirty="0" err="1">
                <a:solidFill>
                  <a:srgbClr val="FF0000"/>
                </a:solidFill>
              </a:rPr>
              <a:t>Nguyên</a:t>
            </a:r>
            <a:r>
              <a:rPr lang="en-US" sz="2400" b="1" dirty="0">
                <a:solidFill>
                  <a:srgbClr val="FF0000"/>
                </a:solidFill>
              </a:rPr>
              <a:t> </a:t>
            </a:r>
            <a:r>
              <a:rPr lang="en-US" sz="2400" b="1" dirty="0" err="1">
                <a:solidFill>
                  <a:srgbClr val="FF0000"/>
                </a:solidFill>
              </a:rPr>
              <a:t>nhân</a:t>
            </a:r>
            <a:r>
              <a:rPr lang="en-US" sz="2400" b="1" dirty="0">
                <a:solidFill>
                  <a:srgbClr val="FF0000"/>
                </a:solidFill>
              </a:rPr>
              <a:t>:</a:t>
            </a:r>
          </a:p>
          <a:p>
            <a:r>
              <a:rPr lang="en-US" sz="2400" dirty="0">
                <a:solidFill>
                  <a:srgbClr val="002060"/>
                </a:solidFill>
              </a:rPr>
              <a:t>- Bị </a:t>
            </a:r>
            <a:r>
              <a:rPr lang="en-US" sz="2400" dirty="0" err="1">
                <a:solidFill>
                  <a:srgbClr val="002060"/>
                </a:solidFill>
              </a:rPr>
              <a:t>bóc</a:t>
            </a:r>
            <a:r>
              <a:rPr lang="en-US" sz="2400" dirty="0">
                <a:solidFill>
                  <a:srgbClr val="002060"/>
                </a:solidFill>
              </a:rPr>
              <a:t> </a:t>
            </a:r>
            <a:r>
              <a:rPr lang="en-US" sz="2400" dirty="0" err="1">
                <a:solidFill>
                  <a:srgbClr val="002060"/>
                </a:solidFill>
              </a:rPr>
              <a:t>lột</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nê</a:t>
            </a:r>
            <a:r>
              <a:rPr lang="en-US" sz="2400" dirty="0">
                <a:solidFill>
                  <a:srgbClr val="002060"/>
                </a:solidFill>
              </a:rPr>
              <a:t>̀, </a:t>
            </a:r>
            <a:r>
              <a:rPr lang="en-US" sz="2400" dirty="0" err="1">
                <a:solidFill>
                  <a:srgbClr val="002060"/>
                </a:solidFill>
              </a:rPr>
              <a:t>làm</a:t>
            </a:r>
            <a:r>
              <a:rPr lang="en-US" sz="2400" dirty="0">
                <a:solidFill>
                  <a:srgbClr val="002060"/>
                </a:solidFill>
              </a:rPr>
              <a:t> </a:t>
            </a:r>
            <a:r>
              <a:rPr lang="en-US" sz="2400" dirty="0" err="1">
                <a:solidFill>
                  <a:srgbClr val="002060"/>
                </a:solidFill>
              </a:rPr>
              <a:t>việc</a:t>
            </a:r>
            <a:r>
              <a:rPr lang="en-US" sz="2400" dirty="0">
                <a:solidFill>
                  <a:srgbClr val="002060"/>
                </a:solidFill>
              </a:rPr>
              <a:t> </a:t>
            </a:r>
            <a:r>
              <a:rPr lang="en-US" sz="2400" dirty="0" err="1">
                <a:solidFill>
                  <a:srgbClr val="002060"/>
                </a:solidFill>
              </a:rPr>
              <a:t>liên</a:t>
            </a:r>
            <a:r>
              <a:rPr lang="en-US" sz="2400" dirty="0">
                <a:solidFill>
                  <a:srgbClr val="002060"/>
                </a:solidFill>
              </a:rPr>
              <a:t> </a:t>
            </a:r>
            <a:r>
              <a:rPr lang="en-US" sz="2400" dirty="0" err="1">
                <a:solidFill>
                  <a:srgbClr val="002060"/>
                </a:solidFill>
              </a:rPr>
              <a:t>tục</a:t>
            </a:r>
            <a:r>
              <a:rPr lang="en-US" sz="2400" dirty="0">
                <a:solidFill>
                  <a:srgbClr val="002060"/>
                </a:solidFill>
              </a:rPr>
              <a:t>, </a:t>
            </a:r>
            <a:r>
              <a:rPr lang="en-US" sz="2400" dirty="0" err="1">
                <a:solidFill>
                  <a:srgbClr val="002060"/>
                </a:solidFill>
              </a:rPr>
              <a:t>lương</a:t>
            </a:r>
            <a:r>
              <a:rPr lang="en-US" sz="2400" dirty="0">
                <a:solidFill>
                  <a:srgbClr val="002060"/>
                </a:solidFill>
              </a:rPr>
              <a:t> </a:t>
            </a:r>
            <a:r>
              <a:rPr lang="en-US" sz="2400" dirty="0" err="1">
                <a:solidFill>
                  <a:srgbClr val="002060"/>
                </a:solidFill>
              </a:rPr>
              <a:t>thấp</a:t>
            </a:r>
            <a:r>
              <a:rPr lang="en-US" sz="2400" dirty="0">
                <a:solidFill>
                  <a:srgbClr val="002060"/>
                </a:solidFill>
              </a:rPr>
              <a:t>.</a:t>
            </a:r>
          </a:p>
          <a:p>
            <a:r>
              <a:rPr lang="en-US" sz="2400" dirty="0">
                <a:solidFill>
                  <a:srgbClr val="002060"/>
                </a:solidFill>
              </a:rPr>
              <a:t>- </a:t>
            </a:r>
            <a:r>
              <a:rPr lang="en-US" sz="2400" dirty="0" err="1">
                <a:solidFill>
                  <a:srgbClr val="002060"/>
                </a:solidFill>
              </a:rPr>
              <a:t>Điều</a:t>
            </a:r>
            <a:r>
              <a:rPr lang="en-US" sz="2400" dirty="0">
                <a:solidFill>
                  <a:srgbClr val="002060"/>
                </a:solidFill>
              </a:rPr>
              <a:t> </a:t>
            </a:r>
            <a:r>
              <a:rPr lang="en-US" sz="2400" dirty="0" err="1">
                <a:solidFill>
                  <a:srgbClr val="002060"/>
                </a:solidFill>
              </a:rPr>
              <a:t>kiện</a:t>
            </a:r>
            <a:r>
              <a:rPr lang="en-US" sz="2400" dirty="0">
                <a:solidFill>
                  <a:srgbClr val="002060"/>
                </a:solidFill>
              </a:rPr>
              <a:t> </a:t>
            </a:r>
            <a:r>
              <a:rPr lang="en-US" sz="2400" dirty="0" err="1">
                <a:solidFill>
                  <a:srgbClr val="002060"/>
                </a:solidFill>
              </a:rPr>
              <a:t>lao</a:t>
            </a:r>
            <a:r>
              <a:rPr lang="en-US" sz="2400" dirty="0">
                <a:solidFill>
                  <a:srgbClr val="002060"/>
                </a:solidFill>
              </a:rPr>
              <a:t> </a:t>
            </a:r>
            <a:r>
              <a:rPr lang="en-US" sz="2400" dirty="0" err="1">
                <a:solidFill>
                  <a:srgbClr val="002060"/>
                </a:solidFill>
              </a:rPr>
              <a:t>động</a:t>
            </a:r>
            <a:r>
              <a:rPr lang="en-US" sz="2400" dirty="0">
                <a:solidFill>
                  <a:srgbClr val="002060"/>
                </a:solidFill>
              </a:rPr>
              <a:t>, </a:t>
            </a:r>
            <a:r>
              <a:rPr lang="en-US" sz="2400" dirty="0" err="1">
                <a:solidFill>
                  <a:srgbClr val="002060"/>
                </a:solidFill>
              </a:rPr>
              <a:t>sinh</a:t>
            </a:r>
            <a:r>
              <a:rPr lang="en-US" sz="2400" dirty="0">
                <a:solidFill>
                  <a:srgbClr val="002060"/>
                </a:solidFill>
              </a:rPr>
              <a:t> </a:t>
            </a:r>
            <a:r>
              <a:rPr lang="en-US" sz="2400" dirty="0" err="1">
                <a:solidFill>
                  <a:srgbClr val="002060"/>
                </a:solidFill>
              </a:rPr>
              <a:t>hoạt</a:t>
            </a:r>
            <a:r>
              <a:rPr lang="en-US" sz="2400" dirty="0">
                <a:solidFill>
                  <a:srgbClr val="002060"/>
                </a:solidFill>
              </a:rPr>
              <a:t> </a:t>
            </a:r>
            <a:r>
              <a:rPr lang="en-US" sz="2400" dirty="0" err="1">
                <a:solidFill>
                  <a:srgbClr val="002060"/>
                </a:solidFill>
              </a:rPr>
              <a:t>tồi</a:t>
            </a:r>
            <a:r>
              <a:rPr lang="en-US" sz="2400" dirty="0">
                <a:solidFill>
                  <a:srgbClr val="002060"/>
                </a:solidFill>
              </a:rPr>
              <a:t> </a:t>
            </a:r>
            <a:r>
              <a:rPr lang="en-US" sz="2400" dirty="0" err="1">
                <a:solidFill>
                  <a:srgbClr val="002060"/>
                </a:solidFill>
              </a:rPr>
              <a:t>tàn</a:t>
            </a:r>
            <a:r>
              <a:rPr lang="en-US" sz="2400" dirty="0">
                <a:solidFill>
                  <a:srgbClr val="002060"/>
                </a:solidFill>
              </a:rPr>
              <a:t>.</a:t>
            </a:r>
          </a:p>
        </p:txBody>
      </p:sp>
      <p:pic>
        <p:nvPicPr>
          <p:cNvPr id="8" name="Picture 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6399" y="272252"/>
            <a:ext cx="16430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555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 calcmode="lin" valueType="num">
                                      <p:cBhvr>
                                        <p:cTn id="14"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1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 calcmode="lin" valueType="num">
                                      <p:cBhvr>
                                        <p:cTn id="21"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717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171">
                                            <p:txEl>
                                              <p:pRg st="2" end="2"/>
                                            </p:txEl>
                                          </p:spTgt>
                                        </p:tgtEl>
                                        <p:attrNameLst>
                                          <p:attrName>style.visibility</p:attrName>
                                        </p:attrNameLst>
                                      </p:cBhvr>
                                      <p:to>
                                        <p:strVal val="visible"/>
                                      </p:to>
                                    </p:set>
                                    <p:anim calcmode="lin" valueType="num">
                                      <p:cBhvr>
                                        <p:cTn id="28"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p:txBody>
          <a:bodyPr/>
          <a:lstStyle/>
          <a:p>
            <a:pPr eaLnBrk="1" hangingPunct="1"/>
            <a:r>
              <a:rPr lang="vi-VN" sz="2800" b="1" smtClean="0">
                <a:solidFill>
                  <a:srgbClr val="FF3300"/>
                </a:solidFill>
                <a:latin typeface="Times New Roman" pitchFamily="18" charset="0"/>
                <a:cs typeface="Times New Roman" pitchFamily="18" charset="0"/>
              </a:rPr>
              <a:t>Vì sao trong cuộc đấu tranh chống tư sản, công nhân lại đập phá máy móc?</a:t>
            </a:r>
            <a:endParaRPr lang="en-US" sz="2800" b="1" smtClean="0">
              <a:solidFill>
                <a:srgbClr val="FF33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35365"/>
            <a:ext cx="8229600" cy="3771635"/>
          </a:xfrm>
        </p:spPr>
        <p:txBody>
          <a:bodyPr/>
          <a:lstStyle/>
          <a:p>
            <a:pPr algn="just" eaLnBrk="1" hangingPunct="1">
              <a:buFontTx/>
              <a:buNone/>
            </a:pPr>
            <a:r>
              <a:rPr lang="vi-VN" sz="2800" b="1" smtClean="0">
                <a:solidFill>
                  <a:srgbClr val="0000FF"/>
                </a:solidFill>
                <a:latin typeface="Times New Roman" pitchFamily="18" charset="0"/>
                <a:cs typeface="Times New Roman" pitchFamily="18" charset="0"/>
              </a:rPr>
              <a:t>Công nhân lại đập phá máy móc vì:</a:t>
            </a:r>
          </a:p>
          <a:p>
            <a:pPr algn="just" eaLnBrk="1" hangingPunct="1">
              <a:buFontTx/>
              <a:buNone/>
            </a:pPr>
            <a:r>
              <a:rPr lang="vi-VN" sz="2800" b="1" smtClean="0">
                <a:solidFill>
                  <a:srgbClr val="0000FF"/>
                </a:solidFill>
                <a:latin typeface="Times New Roman" pitchFamily="18" charset="0"/>
                <a:cs typeface="Times New Roman" pitchFamily="18" charset="0"/>
              </a:rPr>
              <a:t>– Máy móc không giảm nhẹ lao động của công nhân, mà bọn giới chủ còn tăng cường bóc lột nhân dân.</a:t>
            </a:r>
          </a:p>
          <a:p>
            <a:pPr algn="just" eaLnBrk="1" hangingPunct="1">
              <a:buFontTx/>
              <a:buNone/>
            </a:pPr>
            <a:r>
              <a:rPr lang="vi-VN" sz="2800" b="1" smtClean="0">
                <a:solidFill>
                  <a:srgbClr val="0000FF"/>
                </a:solidFill>
                <a:latin typeface="Times New Roman" pitchFamily="18" charset="0"/>
                <a:cs typeface="Times New Roman" pitchFamily="18" charset="0"/>
              </a:rPr>
              <a:t>– Họ cho rằng chính máy móc là nguồn gốc, thủ phạm gây nên sự nghèo đói. Vì vậy, họ trút căm thù vào máy móc</a:t>
            </a:r>
            <a:r>
              <a:rPr lang="en-US" sz="2800" b="1" smtClean="0">
                <a:solidFill>
                  <a:srgbClr val="0000FF"/>
                </a:solidFill>
                <a:latin typeface="Times New Roman" pitchFamily="18" charset="0"/>
                <a:cs typeface="Times New Roman" pitchFamily="18" charset="0"/>
              </a:rPr>
              <a:t>.</a:t>
            </a:r>
            <a:endParaRPr lang="vi-VN" sz="2800" b="1"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399784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1"/>
          <p:cNvSpPr>
            <a:spLocks noChangeArrowheads="1"/>
          </p:cNvSpPr>
          <p:nvPr/>
        </p:nvSpPr>
        <p:spPr bwMode="auto">
          <a:xfrm>
            <a:off x="-18803" y="11521"/>
            <a:ext cx="8229600" cy="461665"/>
          </a:xfrm>
          <a:prstGeom prst="rect">
            <a:avLst/>
          </a:prstGeom>
          <a:noFill/>
          <a:ln w="9525">
            <a:noFill/>
            <a:miter lim="800000"/>
            <a:headEnd/>
            <a:tailEnd/>
          </a:ln>
        </p:spPr>
        <p:txBody>
          <a:bodyPr anchor="ctr">
            <a:spAutoFit/>
          </a:bodyPr>
          <a:lstStyle/>
          <a:p>
            <a:pPr algn="ctr"/>
            <a:r>
              <a:rPr lang="en-US" sz="2400" b="1" dirty="0">
                <a:solidFill>
                  <a:srgbClr val="0000FF"/>
                </a:solidFill>
                <a:latin typeface="Times New Roman" pitchFamily="18" charset="0"/>
                <a:cs typeface="Times New Roman" pitchFamily="18" charset="0"/>
              </a:rPr>
              <a:t>I. PHONG TRÀO CÔNG NHÂN NỬA ĐẦU THẾ KỶ XIX</a:t>
            </a:r>
          </a:p>
        </p:txBody>
      </p:sp>
      <p:sp>
        <p:nvSpPr>
          <p:cNvPr id="5" name="Rectangle 72"/>
          <p:cNvSpPr>
            <a:spLocks noChangeArrowheads="1"/>
          </p:cNvSpPr>
          <p:nvPr/>
        </p:nvSpPr>
        <p:spPr bwMode="auto">
          <a:xfrm>
            <a:off x="209797" y="473186"/>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b="1" dirty="0">
                <a:solidFill>
                  <a:srgbClr val="C00000"/>
                </a:solidFill>
                <a:latin typeface="Times New Roman" pitchFamily="18" charset="0"/>
                <a:cs typeface="Times New Roman" pitchFamily="18" charset="0"/>
              </a:rPr>
              <a:t>2. </a:t>
            </a:r>
            <a:r>
              <a:rPr lang="en-US" sz="2400" b="1" dirty="0" err="1">
                <a:solidFill>
                  <a:srgbClr val="C00000"/>
                </a:solidFill>
                <a:latin typeface="Times New Roman" pitchFamily="18" charset="0"/>
                <a:cs typeface="Times New Roman" pitchFamily="18" charset="0"/>
              </a:rPr>
              <a:t>Phong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những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năm</a:t>
            </a:r>
            <a:r>
              <a:rPr lang="en-US" sz="2400" b="1" dirty="0">
                <a:solidFill>
                  <a:srgbClr val="C00000"/>
                </a:solidFill>
                <a:latin typeface="Times New Roman" pitchFamily="18" charset="0"/>
                <a:cs typeface="Times New Roman" pitchFamily="18" charset="0"/>
              </a:rPr>
              <a:t> 1830 – 1840</a:t>
            </a:r>
          </a:p>
        </p:txBody>
      </p:sp>
    </p:spTree>
    <p:extLst>
      <p:ext uri="{BB962C8B-B14F-4D97-AF65-F5344CB8AC3E}">
        <p14:creationId xmlns:p14="http://schemas.microsoft.com/office/powerpoint/2010/main" val="24760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4"/>
          <p:cNvSpPr>
            <a:spLocks noChangeArrowheads="1"/>
          </p:cNvSpPr>
          <p:nvPr/>
        </p:nvSpPr>
        <p:spPr bwMode="auto">
          <a:xfrm>
            <a:off x="406977" y="899418"/>
            <a:ext cx="842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400" b="1" dirty="0" err="1" smtClean="0">
                <a:latin typeface="Times New Roman" pitchFamily="18" charset="0"/>
                <a:cs typeface="Times New Roman" pitchFamily="18" charset="0"/>
              </a:rPr>
              <a:t>Lập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1830-1840.</a:t>
            </a:r>
            <a:endParaRPr lang="en-US" sz="2400" b="1" dirty="0">
              <a:latin typeface="Times New Roman" pitchFamily="18" charset="0"/>
              <a:cs typeface="Times New Roman" pitchFamily="18" charset="0"/>
            </a:endParaRPr>
          </a:p>
        </p:txBody>
      </p:sp>
      <p:sp>
        <p:nvSpPr>
          <p:cNvPr id="7" name="Rectangle 71"/>
          <p:cNvSpPr>
            <a:spLocks noChangeArrowheads="1"/>
          </p:cNvSpPr>
          <p:nvPr/>
        </p:nvSpPr>
        <p:spPr bwMode="auto">
          <a:xfrm>
            <a:off x="0" y="0"/>
            <a:ext cx="8229600" cy="461665"/>
          </a:xfrm>
          <a:prstGeom prst="rect">
            <a:avLst/>
          </a:prstGeom>
          <a:noFill/>
          <a:ln w="9525">
            <a:noFill/>
            <a:miter lim="800000"/>
            <a:headEnd/>
            <a:tailEnd/>
          </a:ln>
        </p:spPr>
        <p:txBody>
          <a:bodyPr anchor="ctr">
            <a:spAutoFit/>
          </a:bodyPr>
          <a:lstStyle/>
          <a:p>
            <a:pPr algn="ctr"/>
            <a:r>
              <a:rPr lang="en-US" sz="2400" b="1" dirty="0">
                <a:solidFill>
                  <a:srgbClr val="0000FF"/>
                </a:solidFill>
                <a:latin typeface="Times New Roman" pitchFamily="18" charset="0"/>
                <a:cs typeface="Times New Roman" pitchFamily="18" charset="0"/>
              </a:rPr>
              <a:t>I. PHONG TRÀO CÔNG NHÂN NỬA ĐẦU THẾ KỶ XIX</a:t>
            </a:r>
          </a:p>
        </p:txBody>
      </p:sp>
      <p:sp>
        <p:nvSpPr>
          <p:cNvPr id="8" name="Rectangle 72"/>
          <p:cNvSpPr>
            <a:spLocks noChangeArrowheads="1"/>
          </p:cNvSpPr>
          <p:nvPr/>
        </p:nvSpPr>
        <p:spPr bwMode="auto">
          <a:xfrm>
            <a:off x="304800" y="397545"/>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400" b="1" dirty="0">
                <a:solidFill>
                  <a:srgbClr val="C00000"/>
                </a:solidFill>
                <a:latin typeface="Times New Roman" pitchFamily="18" charset="0"/>
                <a:cs typeface="Times New Roman" pitchFamily="18" charset="0"/>
              </a:rPr>
              <a:t>2. </a:t>
            </a:r>
            <a:r>
              <a:rPr lang="en-US" sz="2400" b="1" dirty="0" err="1">
                <a:solidFill>
                  <a:srgbClr val="C00000"/>
                </a:solidFill>
                <a:latin typeface="Times New Roman" pitchFamily="18" charset="0"/>
                <a:cs typeface="Times New Roman" pitchFamily="18" charset="0"/>
              </a:rPr>
              <a:t>Phong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trào</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công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nhân</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những</a:t>
            </a:r>
            <a:r>
              <a:rPr lang="en-US" sz="2400" b="1" dirty="0">
                <a:solidFill>
                  <a:srgbClr val="C00000"/>
                </a:solidFill>
                <a:latin typeface="Times New Roman" pitchFamily="18" charset="0"/>
                <a:cs typeface="Times New Roman" pitchFamily="18" charset="0"/>
              </a:rPr>
              <a:t> </a:t>
            </a:r>
            <a:r>
              <a:rPr lang="en-US" sz="2400" b="1" dirty="0" err="1">
                <a:solidFill>
                  <a:srgbClr val="C00000"/>
                </a:solidFill>
                <a:latin typeface="Times New Roman" pitchFamily="18" charset="0"/>
                <a:cs typeface="Times New Roman" pitchFamily="18" charset="0"/>
              </a:rPr>
              <a:t>năm</a:t>
            </a:r>
            <a:r>
              <a:rPr lang="en-US" sz="2400" b="1" dirty="0">
                <a:solidFill>
                  <a:srgbClr val="C00000"/>
                </a:solidFill>
                <a:latin typeface="Times New Roman" pitchFamily="18" charset="0"/>
                <a:cs typeface="Times New Roman" pitchFamily="18" charset="0"/>
              </a:rPr>
              <a:t> 1830 – 1840</a:t>
            </a:r>
          </a:p>
        </p:txBody>
      </p:sp>
      <p:graphicFrame>
        <p:nvGraphicFramePr>
          <p:cNvPr id="12" name="Group 236"/>
          <p:cNvGraphicFramePr>
            <a:graphicFrameLocks noGrp="1"/>
          </p:cNvGraphicFramePr>
          <p:nvPr>
            <p:ph/>
            <p:extLst>
              <p:ext uri="{D42A27DB-BD31-4B8C-83A1-F6EECF244321}">
                <p14:modId xmlns:p14="http://schemas.microsoft.com/office/powerpoint/2010/main" val="2610731892"/>
              </p:ext>
            </p:extLst>
          </p:nvPr>
        </p:nvGraphicFramePr>
        <p:xfrm>
          <a:off x="290945" y="1714501"/>
          <a:ext cx="8536132" cy="3707901"/>
        </p:xfrm>
        <a:graphic>
          <a:graphicData uri="http://schemas.openxmlformats.org/drawingml/2006/table">
            <a:tbl>
              <a:tblPr/>
              <a:tblGrid>
                <a:gridCol w="1352735"/>
                <a:gridCol w="1721662"/>
                <a:gridCol w="2336540"/>
                <a:gridCol w="3125195"/>
              </a:tblGrid>
              <a:tr h="1432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Địa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đấu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tranh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Mục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đấu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tranh</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71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76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9" name="Picture 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58700"/>
            <a:ext cx="1308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70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8">
                                            <p:txEl>
                                              <p:pRg st="0" end="0"/>
                                            </p:txEl>
                                          </p:spTgt>
                                        </p:tgtEl>
                                        <p:attrNameLst>
                                          <p:attrName>style.visibility</p:attrName>
                                        </p:attrNameLst>
                                      </p:cBhvr>
                                      <p:to>
                                        <p:strVal val="visible"/>
                                      </p:to>
                                    </p:set>
                                    <p:anim calcmode="lin" valueType="num">
                                      <p:cBhvr additive="base">
                                        <p:cTn id="14" dur="20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ộ Hinh Nền Powerpoint 3D Đẹp, Đơn Giản, Dễ Thương,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548" name="Group 236"/>
          <p:cNvGraphicFramePr>
            <a:graphicFrameLocks noGrp="1"/>
          </p:cNvGraphicFramePr>
          <p:nvPr>
            <p:ph/>
            <p:extLst>
              <p:ext uri="{D42A27DB-BD31-4B8C-83A1-F6EECF244321}">
                <p14:modId xmlns:p14="http://schemas.microsoft.com/office/powerpoint/2010/main" val="1933522397"/>
              </p:ext>
            </p:extLst>
          </p:nvPr>
        </p:nvGraphicFramePr>
        <p:xfrm>
          <a:off x="228600" y="825501"/>
          <a:ext cx="8686800" cy="4708931"/>
        </p:xfrm>
        <a:graphic>
          <a:graphicData uri="http://schemas.openxmlformats.org/drawingml/2006/table">
            <a:tbl>
              <a:tblPr/>
              <a:tblGrid>
                <a:gridCol w="1016541"/>
                <a:gridCol w="1293779"/>
                <a:gridCol w="1755842"/>
                <a:gridCol w="4620638"/>
              </a:tblGrid>
              <a:tr h="8709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Địa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đấu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tranh</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Mục tiêu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đấu tranh</a:t>
                      </a: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4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4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3" name="Rectangle 45"/>
          <p:cNvSpPr>
            <a:spLocks noChangeArrowheads="1"/>
          </p:cNvSpPr>
          <p:nvPr/>
        </p:nvSpPr>
        <p:spPr bwMode="auto">
          <a:xfrm>
            <a:off x="0" y="-5893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nl-NL" sz="2000" b="1" dirty="0">
                <a:solidFill>
                  <a:srgbClr val="FF0000"/>
                </a:solidFill>
              </a:rPr>
              <a:t>NIÊN BIỂU PHONG TRÀO ĐẤU TRANH TIÊU BIỂU CỦA CÔNG NHÂN NHỮNG NĂM 1830 - 1840</a:t>
            </a:r>
            <a:endParaRPr lang="nl-NL" sz="2000" dirty="0">
              <a:solidFill>
                <a:srgbClr val="FF0000"/>
              </a:solidFill>
            </a:endParaRPr>
          </a:p>
        </p:txBody>
      </p:sp>
      <p:sp>
        <p:nvSpPr>
          <p:cNvPr id="2" name="TextBox 1"/>
          <p:cNvSpPr txBox="1"/>
          <p:nvPr/>
        </p:nvSpPr>
        <p:spPr>
          <a:xfrm>
            <a:off x="152400" y="1714500"/>
            <a:ext cx="1295400" cy="904863"/>
          </a:xfrm>
          <a:prstGeom prst="rect">
            <a:avLst/>
          </a:prstGeom>
          <a:noFill/>
        </p:spPr>
        <p:txBody>
          <a:bodyPr wrap="square" rtlCol="0">
            <a:spAutoFit/>
          </a:bodyPr>
          <a:lstStyle/>
          <a:p>
            <a:pPr lvl="0" algn="ctr" fontAlgn="base">
              <a:spcBef>
                <a:spcPct val="20000"/>
              </a:spcBef>
              <a:spcAft>
                <a:spcPct val="0"/>
              </a:spcAft>
            </a:pPr>
            <a:r>
              <a:rPr lang="en-US" sz="2400" dirty="0" smtClean="0">
                <a:latin typeface="Times New Roman" pitchFamily="18" charset="0"/>
                <a:cs typeface="Times New Roman" pitchFamily="18" charset="0"/>
              </a:rPr>
              <a:t>1831- </a:t>
            </a:r>
            <a:endParaRPr lang="en-US" sz="2400" dirty="0">
              <a:latin typeface="Times New Roman" pitchFamily="18" charset="0"/>
              <a:cs typeface="Times New Roman" pitchFamily="18" charset="0"/>
            </a:endParaRPr>
          </a:p>
          <a:p>
            <a:pPr lvl="0" algn="ctr" fontAlgn="base">
              <a:spcBef>
                <a:spcPct val="20000"/>
              </a:spcBef>
              <a:spcAft>
                <a:spcPct val="0"/>
              </a:spcAft>
            </a:pPr>
            <a:r>
              <a:rPr lang="en-US" sz="2400" dirty="0">
                <a:latin typeface="Times New Roman" pitchFamily="18" charset="0"/>
                <a:cs typeface="Times New Roman" pitchFamily="18" charset="0"/>
              </a:rPr>
              <a:t>1834</a:t>
            </a:r>
          </a:p>
        </p:txBody>
      </p:sp>
      <p:sp>
        <p:nvSpPr>
          <p:cNvPr id="3" name="TextBox 2"/>
          <p:cNvSpPr txBox="1"/>
          <p:nvPr/>
        </p:nvSpPr>
        <p:spPr>
          <a:xfrm>
            <a:off x="1295400" y="1826466"/>
            <a:ext cx="1295400" cy="830997"/>
          </a:xfrm>
          <a:prstGeom prst="rect">
            <a:avLst/>
          </a:prstGeom>
          <a:noFill/>
        </p:spPr>
        <p:txBody>
          <a:bodyPr wrap="square" rtlCol="0">
            <a:spAutoFit/>
          </a:bodyPr>
          <a:lstStyle/>
          <a:p>
            <a:pPr lvl="0" algn="ctr" fontAlgn="base">
              <a:spcBef>
                <a:spcPct val="20000"/>
              </a:spcBef>
              <a:spcAft>
                <a:spcPct val="0"/>
              </a:spcAft>
            </a:pPr>
            <a:r>
              <a:rPr lang="en-US" sz="2400" dirty="0">
                <a:solidFill>
                  <a:srgbClr val="FF0000"/>
                </a:solidFill>
                <a:latin typeface="Times New Roman" pitchFamily="18" charset="0"/>
                <a:cs typeface="Times New Roman" pitchFamily="18" charset="0"/>
              </a:rPr>
              <a:t>Li-</a:t>
            </a:r>
            <a:r>
              <a:rPr lang="en-US" sz="2400" dirty="0" err="1">
                <a:solidFill>
                  <a:srgbClr val="FF0000"/>
                </a:solidFill>
                <a:latin typeface="Times New Roman" pitchFamily="18" charset="0"/>
                <a:cs typeface="Times New Roman" pitchFamily="18" charset="0"/>
              </a:rPr>
              <a:t>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Pháp</a:t>
            </a:r>
            <a:r>
              <a:rPr lang="en-US" sz="2400" dirty="0">
                <a:solidFill>
                  <a:srgbClr val="FF0000"/>
                </a:solidFill>
                <a:latin typeface="Times New Roman" pitchFamily="18" charset="0"/>
                <a:cs typeface="Times New Roman" pitchFamily="18" charset="0"/>
              </a:rPr>
              <a:t>)</a:t>
            </a:r>
          </a:p>
        </p:txBody>
      </p:sp>
      <p:sp>
        <p:nvSpPr>
          <p:cNvPr id="5" name="TextBox 4"/>
          <p:cNvSpPr txBox="1"/>
          <p:nvPr/>
        </p:nvSpPr>
        <p:spPr>
          <a:xfrm>
            <a:off x="2590800" y="1741555"/>
            <a:ext cx="1676400" cy="830997"/>
          </a:xfrm>
          <a:prstGeom prst="rect">
            <a:avLst/>
          </a:prstGeom>
          <a:noFill/>
        </p:spPr>
        <p:txBody>
          <a:bodyPr wrap="square" rtlCol="0">
            <a:spAutoFit/>
          </a:bodyPr>
          <a:lstStyle/>
          <a:p>
            <a:pPr lvl="0" algn="ctr" fontAlgn="base">
              <a:spcBef>
                <a:spcPct val="20000"/>
              </a:spcBef>
              <a:spcAft>
                <a:spcPct val="0"/>
              </a:spcAft>
            </a:pPr>
            <a:r>
              <a:rPr lang="en-US" sz="2400" dirty="0" err="1">
                <a:latin typeface="Times New Roman" pitchFamily="18" charset="0"/>
                <a:cs typeface="Times New Roman" pitchFamily="18" charset="0"/>
              </a:rPr>
              <a:t>Khởi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endParaRPr lang="en-US" sz="2400" dirty="0">
              <a:latin typeface="Times New Roman" pitchFamily="18" charset="0"/>
              <a:cs typeface="Times New Roman" pitchFamily="18" charset="0"/>
            </a:endParaRPr>
          </a:p>
        </p:txBody>
      </p:sp>
      <p:sp>
        <p:nvSpPr>
          <p:cNvPr id="6" name="TextBox 5"/>
          <p:cNvSpPr txBox="1"/>
          <p:nvPr/>
        </p:nvSpPr>
        <p:spPr>
          <a:xfrm>
            <a:off x="4406735" y="1789532"/>
            <a:ext cx="4419600" cy="904863"/>
          </a:xfrm>
          <a:prstGeom prst="rect">
            <a:avLst/>
          </a:prstGeom>
          <a:noFill/>
        </p:spPr>
        <p:txBody>
          <a:bodyPr wrap="square" rtlCol="0">
            <a:spAutoFit/>
          </a:bodyPr>
          <a:lstStyle/>
          <a:p>
            <a:pPr lvl="0" fontAlgn="base">
              <a:spcBef>
                <a:spcPct val="20000"/>
              </a:spcBef>
              <a:spcAft>
                <a:spcPct val="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a:t>
            </a:r>
            <a:endParaRPr lang="en-US" sz="2400" dirty="0">
              <a:latin typeface="Times New Roman" pitchFamily="18" charset="0"/>
              <a:cs typeface="Times New Roman" pitchFamily="18" charset="0"/>
            </a:endParaRPr>
          </a:p>
          <a:p>
            <a:pPr lvl="0" fontAlgn="base">
              <a:spcBef>
                <a:spcPct val="20000"/>
              </a:spcBef>
              <a:spcAft>
                <a:spcPct val="0"/>
              </a:spcAft>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a:t>
            </a:r>
          </a:p>
        </p:txBody>
      </p:sp>
      <p:sp>
        <p:nvSpPr>
          <p:cNvPr id="7" name="TextBox 6"/>
          <p:cNvSpPr txBox="1"/>
          <p:nvPr/>
        </p:nvSpPr>
        <p:spPr>
          <a:xfrm>
            <a:off x="304800" y="3086100"/>
            <a:ext cx="990600" cy="461665"/>
          </a:xfrm>
          <a:prstGeom prst="rect">
            <a:avLst/>
          </a:prstGeom>
          <a:noFill/>
        </p:spPr>
        <p:txBody>
          <a:bodyPr wrap="square" rtlCol="0">
            <a:spAutoFit/>
          </a:bodyPr>
          <a:lstStyle/>
          <a:p>
            <a:pPr lvl="0" algn="ctr" fontAlgn="base">
              <a:spcBef>
                <a:spcPct val="20000"/>
              </a:spcBef>
              <a:spcAft>
                <a:spcPct val="0"/>
              </a:spcAft>
            </a:pPr>
            <a:r>
              <a:rPr lang="en-US" sz="2400" dirty="0">
                <a:solidFill>
                  <a:prstClr val="black"/>
                </a:solidFill>
                <a:latin typeface="Times New Roman" pitchFamily="18" charset="0"/>
                <a:cs typeface="Times New Roman" pitchFamily="18" charset="0"/>
              </a:rPr>
              <a:t>1844</a:t>
            </a:r>
          </a:p>
        </p:txBody>
      </p:sp>
      <p:sp>
        <p:nvSpPr>
          <p:cNvPr id="8" name="TextBox 7"/>
          <p:cNvSpPr txBox="1"/>
          <p:nvPr/>
        </p:nvSpPr>
        <p:spPr>
          <a:xfrm>
            <a:off x="1295400" y="2851068"/>
            <a:ext cx="1219200" cy="1200329"/>
          </a:xfrm>
          <a:prstGeom prst="rect">
            <a:avLst/>
          </a:prstGeom>
          <a:noFill/>
        </p:spPr>
        <p:txBody>
          <a:bodyPr wrap="square" rtlCol="0">
            <a:spAutoFit/>
          </a:bodyPr>
          <a:lstStyle/>
          <a:p>
            <a:pPr lvl="0" algn="ctr" fontAlgn="base">
              <a:spcBef>
                <a:spcPct val="20000"/>
              </a:spcBef>
              <a:spcAft>
                <a:spcPct val="0"/>
              </a:spcAft>
            </a:pPr>
            <a:r>
              <a:rPr lang="en-US" sz="2400" dirty="0" err="1">
                <a:solidFill>
                  <a:srgbClr val="FF0000"/>
                </a:solidFill>
                <a:latin typeface="Times New Roman" pitchFamily="18" charset="0"/>
                <a:cs typeface="Times New Roman" pitchFamily="18" charset="0"/>
              </a:rPr>
              <a:t>Sơ</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lê</a:t>
            </a:r>
            <a:r>
              <a:rPr lang="en-US" sz="2400" dirty="0">
                <a:solidFill>
                  <a:srgbClr val="FF0000"/>
                </a:solidFill>
                <a:latin typeface="Times New Roman" pitchFamily="18" charset="0"/>
                <a:cs typeface="Times New Roman" pitchFamily="18" charset="0"/>
              </a:rPr>
              <a:t>-din (</a:t>
            </a:r>
            <a:r>
              <a:rPr lang="en-US" sz="2400" dirty="0" err="1">
                <a:solidFill>
                  <a:srgbClr val="FF0000"/>
                </a:solidFill>
                <a:latin typeface="Times New Roman" pitchFamily="18" charset="0"/>
                <a:cs typeface="Times New Roman" pitchFamily="18" charset="0"/>
              </a:rPr>
              <a:t>Đức</a:t>
            </a:r>
            <a:r>
              <a:rPr lang="en-US" sz="2400" dirty="0">
                <a:solidFill>
                  <a:srgbClr val="FF0000"/>
                </a:solidFill>
                <a:latin typeface="Times New Roman" pitchFamily="18" charset="0"/>
                <a:cs typeface="Times New Roman" pitchFamily="18" charset="0"/>
              </a:rPr>
              <a:t>)</a:t>
            </a:r>
          </a:p>
        </p:txBody>
      </p:sp>
      <p:sp>
        <p:nvSpPr>
          <p:cNvPr id="9" name="TextBox 8"/>
          <p:cNvSpPr txBox="1"/>
          <p:nvPr/>
        </p:nvSpPr>
        <p:spPr>
          <a:xfrm>
            <a:off x="2590800" y="2851067"/>
            <a:ext cx="1371600" cy="1200329"/>
          </a:xfrm>
          <a:prstGeom prst="rect">
            <a:avLst/>
          </a:prstGeom>
          <a:noFill/>
        </p:spPr>
        <p:txBody>
          <a:bodyPr wrap="square" rtlCol="0">
            <a:spAutoFit/>
          </a:bodyPr>
          <a:lstStyle/>
          <a:p>
            <a:pPr lvl="0" algn="ctr" fontAlgn="base">
              <a:spcBef>
                <a:spcPct val="20000"/>
              </a:spcBef>
              <a:spcAft>
                <a:spcPct val="0"/>
              </a:spcAft>
            </a:pPr>
            <a:r>
              <a:rPr lang="en-US" sz="2400" dirty="0" err="1">
                <a:solidFill>
                  <a:prstClr val="black"/>
                </a:solidFill>
                <a:latin typeface="Times New Roman" pitchFamily="18" charset="0"/>
                <a:cs typeface="Times New Roman" pitchFamily="18" charset="0"/>
              </a:rPr>
              <a:t>Khởi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nghĩa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vũ</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trang</a:t>
            </a:r>
            <a:endParaRPr lang="en-US" sz="2400" dirty="0">
              <a:solidFill>
                <a:prstClr val="black"/>
              </a:solidFill>
              <a:latin typeface="Times New Roman" pitchFamily="18" charset="0"/>
              <a:cs typeface="Times New Roman" pitchFamily="18" charset="0"/>
            </a:endParaRPr>
          </a:p>
        </p:txBody>
      </p:sp>
      <p:sp>
        <p:nvSpPr>
          <p:cNvPr id="10" name="TextBox 9"/>
          <p:cNvSpPr txBox="1"/>
          <p:nvPr/>
        </p:nvSpPr>
        <p:spPr>
          <a:xfrm>
            <a:off x="4406734" y="2901433"/>
            <a:ext cx="4737265" cy="830997"/>
          </a:xfrm>
          <a:prstGeom prst="rect">
            <a:avLst/>
          </a:prstGeom>
          <a:noFill/>
        </p:spPr>
        <p:txBody>
          <a:bodyPr wrap="square" rtlCol="0">
            <a:spAutoFit/>
          </a:bodyPr>
          <a:lstStyle/>
          <a:p>
            <a:pPr lvl="0" fontAlgn="base">
              <a:spcBef>
                <a:spcPct val="20000"/>
              </a:spcBef>
              <a:spcAft>
                <a:spcPct val="0"/>
              </a:spcAft>
              <a:buFontTx/>
              <a:buChar cha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sự</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khắc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của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xưởng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điều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kiện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lao</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động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tồi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tệ</a:t>
            </a:r>
            <a:r>
              <a:rPr lang="en-US" sz="2400" dirty="0">
                <a:solidFill>
                  <a:prstClr val="black"/>
                </a:solidFill>
                <a:latin typeface="Times New Roman" pitchFamily="18" charset="0"/>
                <a:cs typeface="Times New Roman" pitchFamily="18" charset="0"/>
              </a:rPr>
              <a:t>.</a:t>
            </a:r>
          </a:p>
        </p:txBody>
      </p:sp>
      <p:sp>
        <p:nvSpPr>
          <p:cNvPr id="11" name="TextBox 10"/>
          <p:cNvSpPr txBox="1"/>
          <p:nvPr/>
        </p:nvSpPr>
        <p:spPr>
          <a:xfrm>
            <a:off x="304800" y="4152900"/>
            <a:ext cx="876300" cy="1274195"/>
          </a:xfrm>
          <a:prstGeom prst="rect">
            <a:avLst/>
          </a:prstGeom>
          <a:noFill/>
        </p:spPr>
        <p:txBody>
          <a:bodyPr wrap="square" rtlCol="0">
            <a:spAutoFit/>
          </a:bodyPr>
          <a:lstStyle/>
          <a:p>
            <a:pPr lvl="0" algn="ctr" fontAlgn="base">
              <a:spcBef>
                <a:spcPct val="20000"/>
              </a:spcBef>
              <a:spcAft>
                <a:spcPct val="0"/>
              </a:spcAft>
            </a:pPr>
            <a:r>
              <a:rPr lang="en-US" sz="2400" dirty="0">
                <a:solidFill>
                  <a:prstClr val="black"/>
                </a:solidFill>
                <a:latin typeface="Times New Roman" pitchFamily="18" charset="0"/>
                <a:cs typeface="Times New Roman" pitchFamily="18" charset="0"/>
              </a:rPr>
              <a:t>1836-</a:t>
            </a:r>
          </a:p>
          <a:p>
            <a:pPr lvl="0" algn="ctr" fontAlgn="base">
              <a:spcBef>
                <a:spcPct val="20000"/>
              </a:spcBef>
              <a:spcAft>
                <a:spcPct val="0"/>
              </a:spcAft>
            </a:pPr>
            <a:r>
              <a:rPr lang="en-US" sz="2400" dirty="0">
                <a:solidFill>
                  <a:prstClr val="black"/>
                </a:solidFill>
                <a:latin typeface="Times New Roman" pitchFamily="18" charset="0"/>
                <a:cs typeface="Times New Roman" pitchFamily="18" charset="0"/>
              </a:rPr>
              <a:t>1847</a:t>
            </a:r>
          </a:p>
        </p:txBody>
      </p:sp>
      <p:sp>
        <p:nvSpPr>
          <p:cNvPr id="12" name="TextBox 11"/>
          <p:cNvSpPr txBox="1"/>
          <p:nvPr/>
        </p:nvSpPr>
        <p:spPr>
          <a:xfrm>
            <a:off x="1447800" y="4152900"/>
            <a:ext cx="990600" cy="461665"/>
          </a:xfrm>
          <a:prstGeom prst="rect">
            <a:avLst/>
          </a:prstGeom>
          <a:noFill/>
        </p:spPr>
        <p:txBody>
          <a:bodyPr wrap="square" rtlCol="0">
            <a:spAutoFit/>
          </a:bodyPr>
          <a:lstStyle/>
          <a:p>
            <a:pPr lvl="0" algn="ctr" fontAlgn="base">
              <a:spcBef>
                <a:spcPct val="20000"/>
              </a:spcBef>
              <a:spcAft>
                <a:spcPct val="0"/>
              </a:spcAft>
            </a:pPr>
            <a:r>
              <a:rPr lang="en-US" sz="2400" dirty="0" err="1">
                <a:solidFill>
                  <a:srgbClr val="FF0000"/>
                </a:solidFill>
                <a:latin typeface="Times New Roman" pitchFamily="18" charset="0"/>
                <a:cs typeface="Times New Roman" pitchFamily="18" charset="0"/>
              </a:rPr>
              <a:t>Anh</a:t>
            </a:r>
            <a:endParaRPr lang="en-US" sz="2400" dirty="0">
              <a:solidFill>
                <a:srgbClr val="FF0000"/>
              </a:solidFill>
              <a:latin typeface="Times New Roman" pitchFamily="18" charset="0"/>
              <a:cs typeface="Times New Roman" pitchFamily="18" charset="0"/>
            </a:endParaRPr>
          </a:p>
        </p:txBody>
      </p:sp>
      <p:sp>
        <p:nvSpPr>
          <p:cNvPr id="13" name="TextBox 12"/>
          <p:cNvSpPr txBox="1"/>
          <p:nvPr/>
        </p:nvSpPr>
        <p:spPr>
          <a:xfrm>
            <a:off x="2567048" y="4051396"/>
            <a:ext cx="1700151" cy="1200329"/>
          </a:xfrm>
          <a:prstGeom prst="rect">
            <a:avLst/>
          </a:prstGeom>
          <a:noFill/>
        </p:spPr>
        <p:txBody>
          <a:bodyPr wrap="square" rtlCol="0">
            <a:spAutoFit/>
          </a:bodyPr>
          <a:lstStyle/>
          <a:p>
            <a:pPr lvl="0" algn="ctr" fontAlgn="base">
              <a:spcBef>
                <a:spcPct val="20000"/>
              </a:spcBef>
              <a:spcAft>
                <a:spcPct val="0"/>
              </a:spcAft>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Mít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biểu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tình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tổ</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chức</a:t>
            </a:r>
            <a:endParaRPr lang="en-US" sz="2400" dirty="0">
              <a:solidFill>
                <a:prstClr val="black"/>
              </a:solidFill>
              <a:latin typeface="Times New Roman" pitchFamily="18" charset="0"/>
              <a:cs typeface="Times New Roman" pitchFamily="18" charset="0"/>
            </a:endParaRPr>
          </a:p>
        </p:txBody>
      </p:sp>
      <p:sp>
        <p:nvSpPr>
          <p:cNvPr id="14" name="TextBox 13"/>
          <p:cNvSpPr txBox="1"/>
          <p:nvPr/>
        </p:nvSpPr>
        <p:spPr>
          <a:xfrm>
            <a:off x="4406734" y="4152900"/>
            <a:ext cx="4419601" cy="904863"/>
          </a:xfrm>
          <a:prstGeom prst="rect">
            <a:avLst/>
          </a:prstGeom>
          <a:noFill/>
        </p:spPr>
        <p:txBody>
          <a:bodyPr wrap="square" rtlCol="0">
            <a:spAutoFit/>
          </a:bodyPr>
          <a:lstStyle/>
          <a:p>
            <a:pPr lvl="0" fontAlgn="base">
              <a:spcBef>
                <a:spcPct val="20000"/>
              </a:spcBef>
              <a:spcAft>
                <a:spcPct val="0"/>
              </a:spcAft>
              <a:buFontTx/>
              <a:buChar char="-"/>
            </a:pP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Đòi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quyền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phổ</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thông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cử</a:t>
            </a:r>
            <a:r>
              <a:rPr lang="en-US" sz="2400" dirty="0">
                <a:solidFill>
                  <a:prstClr val="black"/>
                </a:solidFill>
                <a:latin typeface="Times New Roman" pitchFamily="18" charset="0"/>
                <a:cs typeface="Times New Roman" pitchFamily="18" charset="0"/>
              </a:rPr>
              <a:t>.</a:t>
            </a:r>
          </a:p>
          <a:p>
            <a:pPr lvl="0" fontAlgn="base">
              <a:spcBef>
                <a:spcPct val="20000"/>
              </a:spcBef>
              <a:spcAft>
                <a:spcPct val="0"/>
              </a:spcAft>
              <a:buFontTx/>
              <a:buChar char="-"/>
            </a:pPr>
            <a:r>
              <a:rPr lang="en-US" sz="2400" dirty="0" err="1">
                <a:solidFill>
                  <a:prstClr val="black"/>
                </a:solidFill>
                <a:latin typeface="Times New Roman" pitchFamily="18" charset="0"/>
                <a:cs typeface="Times New Roman" pitchFamily="18" charset="0"/>
              </a:rPr>
              <a:t>Tăng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giờ</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làm</a:t>
            </a:r>
            <a:r>
              <a:rPr lang="en-US" sz="2400" dirty="0">
                <a:solidFill>
                  <a:prstClr val="black"/>
                </a:solidFill>
                <a:latin typeface="Times New Roman" pitchFamily="18" charset="0"/>
                <a:cs typeface="Times New Roman" pitchFamily="18" charset="0"/>
              </a:rPr>
              <a:t>.</a:t>
            </a:r>
          </a:p>
        </p:txBody>
      </p:sp>
      <p:pic>
        <p:nvPicPr>
          <p:cNvPr id="17" name="Picture 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7974"/>
            <a:ext cx="13081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816692"/>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1731</Words>
  <Application>Microsoft Office PowerPoint</Application>
  <PresentationFormat>On-screen Show (16:10)</PresentationFormat>
  <Paragraphs>156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Vì sao giới chủ lại thích sử dụng lao động trẻ em?</vt:lpstr>
      <vt:lpstr>b. Hình thức</vt:lpstr>
      <vt:lpstr>Vì sao trong cuộc đấu tranh chống tư sản, công nhân lại đập phá máy móc?</vt:lpstr>
      <vt:lpstr>PowerPoint Presentation</vt:lpstr>
      <vt:lpstr>PowerPoint Presentation</vt:lpstr>
      <vt:lpstr>PowerPoint Presentation</vt:lpstr>
      <vt:lpstr>PowerPoint Presentation</vt:lpstr>
      <vt:lpstr>PowerPoint Presentation</vt:lpstr>
      <vt:lpstr>PowerPoint Presentation</vt:lpstr>
      <vt:lpstr>II. Phong trào công nhân Nga và cuộc cách mạng 1905-1907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Admin</cp:lastModifiedBy>
  <cp:revision>39</cp:revision>
  <dcterms:created xsi:type="dcterms:W3CDTF">2006-08-16T00:00:00Z</dcterms:created>
  <dcterms:modified xsi:type="dcterms:W3CDTF">2021-09-22T23:49:39Z</dcterms:modified>
</cp:coreProperties>
</file>